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56" r:id="rId2"/>
    <p:sldId id="257" r:id="rId3"/>
    <p:sldId id="265" r:id="rId4"/>
    <p:sldId id="268" r:id="rId5"/>
    <p:sldId id="269" r:id="rId6"/>
    <p:sldId id="264" r:id="rId7"/>
    <p:sldId id="266" r:id="rId8"/>
    <p:sldId id="260" r:id="rId9"/>
    <p:sldId id="273" r:id="rId10"/>
    <p:sldId id="262" r:id="rId11"/>
    <p:sldId id="261"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6600"/>
    <a:srgbClr val="FF7C80"/>
    <a:srgbClr val="FF5050"/>
    <a:srgbClr val="CCECFF"/>
    <a:srgbClr val="FFCC00"/>
    <a:srgbClr val="009900"/>
    <a:srgbClr val="333333"/>
    <a:srgbClr val="6699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569" autoAdjust="0"/>
  </p:normalViewPr>
  <p:slideViewPr>
    <p:cSldViewPr>
      <p:cViewPr varScale="1">
        <p:scale>
          <a:sx n="68" d="100"/>
          <a:sy n="68" d="100"/>
        </p:scale>
        <p:origin x="1416" y="60"/>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8A19F7-90FB-4FE0-AF15-B3E5D0B421A3}" type="datetimeFigureOut">
              <a:rPr lang="en-US" smtClean="0"/>
              <a:t>5/10/2020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D9A14-28E0-41B0-9152-8F55ADA6AB7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50EEF6-CB6C-4394-BE2C-617A3C0846AC}" type="datetime1">
              <a:rPr lang="en-US" smtClean="0"/>
              <a:t>5/10/2020</a:t>
            </a:fld>
            <a:endParaRPr lang="en-US"/>
          </a:p>
        </p:txBody>
      </p:sp>
      <p:sp>
        <p:nvSpPr>
          <p:cNvPr id="5" name="Footer Placeholder 4"/>
          <p:cNvSpPr>
            <a:spLocks noGrp="1"/>
          </p:cNvSpPr>
          <p:nvPr>
            <p:ph type="ftr" sz="quarter" idx="11"/>
          </p:nvPr>
        </p:nvSpPr>
        <p:spPr/>
        <p:txBody>
          <a:bodyPr/>
          <a:lstStyle/>
          <a:p>
            <a:r>
              <a:rPr lang="el-GR"/>
              <a:t>Εκπαιδευτικό Υλικό Μουσικής ΔΕ, ΥΠΠΑΝ 2020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E9616-B594-4B3E-A4BE-834B76B014A1}" type="datetime1">
              <a:rPr lang="en-US" smtClean="0"/>
              <a:t>5/10/2020</a:t>
            </a:fld>
            <a:endParaRPr lang="en-US"/>
          </a:p>
        </p:txBody>
      </p:sp>
      <p:sp>
        <p:nvSpPr>
          <p:cNvPr id="5" name="Footer Placeholder 4"/>
          <p:cNvSpPr>
            <a:spLocks noGrp="1"/>
          </p:cNvSpPr>
          <p:nvPr>
            <p:ph type="ftr" sz="quarter" idx="11"/>
          </p:nvPr>
        </p:nvSpPr>
        <p:spPr/>
        <p:txBody>
          <a:bodyPr/>
          <a:lstStyle/>
          <a:p>
            <a:r>
              <a:rPr lang="el-GR"/>
              <a:t>Εκπαιδευτικό Υλικό Μουσικής ΔΕ, ΥΠΠΑΝ 2020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18B98-3A8F-400B-B2B7-E67FF56F3D4A}" type="datetime1">
              <a:rPr lang="en-US" smtClean="0"/>
              <a:t>5/10/2020</a:t>
            </a:fld>
            <a:endParaRPr lang="en-US"/>
          </a:p>
        </p:txBody>
      </p:sp>
      <p:sp>
        <p:nvSpPr>
          <p:cNvPr id="5" name="Footer Placeholder 4"/>
          <p:cNvSpPr>
            <a:spLocks noGrp="1"/>
          </p:cNvSpPr>
          <p:nvPr>
            <p:ph type="ftr" sz="quarter" idx="11"/>
          </p:nvPr>
        </p:nvSpPr>
        <p:spPr/>
        <p:txBody>
          <a:bodyPr/>
          <a:lstStyle/>
          <a:p>
            <a:r>
              <a:rPr lang="el-GR"/>
              <a:t>Εκπαιδευτικό Υλικό Μουσικής ΔΕ, ΥΠΠΑΝ 2020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0BD894-E058-4A47-8B37-3036C9322A99}" type="datetime1">
              <a:rPr lang="en-US" smtClean="0"/>
              <a:t>5/10/2020</a:t>
            </a:fld>
            <a:endParaRPr lang="en-US"/>
          </a:p>
        </p:txBody>
      </p:sp>
      <p:sp>
        <p:nvSpPr>
          <p:cNvPr id="5" name="Footer Placeholder 4"/>
          <p:cNvSpPr>
            <a:spLocks noGrp="1"/>
          </p:cNvSpPr>
          <p:nvPr>
            <p:ph type="ftr" sz="quarter" idx="11"/>
          </p:nvPr>
        </p:nvSpPr>
        <p:spPr/>
        <p:txBody>
          <a:bodyPr/>
          <a:lstStyle/>
          <a:p>
            <a:r>
              <a:rPr lang="el-GR"/>
              <a:t>Εκπαιδευτικό Υλικό Μουσικής ΔΕ, ΥΠΠΑΝ 2020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CA5C2-C9B6-4901-8676-BC895703961D}" type="datetime1">
              <a:rPr lang="en-US" smtClean="0"/>
              <a:t>5/10/2020</a:t>
            </a:fld>
            <a:endParaRPr lang="en-US"/>
          </a:p>
        </p:txBody>
      </p:sp>
      <p:sp>
        <p:nvSpPr>
          <p:cNvPr id="5" name="Footer Placeholder 4"/>
          <p:cNvSpPr>
            <a:spLocks noGrp="1"/>
          </p:cNvSpPr>
          <p:nvPr>
            <p:ph type="ftr" sz="quarter" idx="11"/>
          </p:nvPr>
        </p:nvSpPr>
        <p:spPr/>
        <p:txBody>
          <a:bodyPr/>
          <a:lstStyle/>
          <a:p>
            <a:r>
              <a:rPr lang="el-GR"/>
              <a:t>Εκπαιδευτικό Υλικό Μουσικής ΔΕ, ΥΠΠΑΝ 2020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3FE88A-D5D2-43FD-A322-ADB01181D831}" type="datetime1">
              <a:rPr lang="en-US" smtClean="0"/>
              <a:t>5/10/2020</a:t>
            </a:fld>
            <a:endParaRPr lang="en-US"/>
          </a:p>
        </p:txBody>
      </p:sp>
      <p:sp>
        <p:nvSpPr>
          <p:cNvPr id="6" name="Footer Placeholder 5"/>
          <p:cNvSpPr>
            <a:spLocks noGrp="1"/>
          </p:cNvSpPr>
          <p:nvPr>
            <p:ph type="ftr" sz="quarter" idx="11"/>
          </p:nvPr>
        </p:nvSpPr>
        <p:spPr/>
        <p:txBody>
          <a:bodyPr/>
          <a:lstStyle/>
          <a:p>
            <a:r>
              <a:rPr lang="el-GR"/>
              <a:t>Εκπαιδευτικό Υλικό Μουσικής ΔΕ, ΥΠΠΑΝ 2020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B756C5-2558-4C9C-983A-BA07F006E873}" type="datetime1">
              <a:rPr lang="en-US" smtClean="0"/>
              <a:t>5/10/2020</a:t>
            </a:fld>
            <a:endParaRPr lang="en-US"/>
          </a:p>
        </p:txBody>
      </p:sp>
      <p:sp>
        <p:nvSpPr>
          <p:cNvPr id="8" name="Footer Placeholder 7"/>
          <p:cNvSpPr>
            <a:spLocks noGrp="1"/>
          </p:cNvSpPr>
          <p:nvPr>
            <p:ph type="ftr" sz="quarter" idx="11"/>
          </p:nvPr>
        </p:nvSpPr>
        <p:spPr/>
        <p:txBody>
          <a:bodyPr/>
          <a:lstStyle/>
          <a:p>
            <a:r>
              <a:rPr lang="el-GR"/>
              <a:t>Εκπαιδευτικό Υλικό Μουσικής ΔΕ, ΥΠΠΑΝ 2020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2D47D-B360-4518-8D34-79C8B43C5CFA}" type="datetime1">
              <a:rPr lang="en-US" smtClean="0"/>
              <a:t>5/10/2020</a:t>
            </a:fld>
            <a:endParaRPr lang="en-US"/>
          </a:p>
        </p:txBody>
      </p:sp>
      <p:sp>
        <p:nvSpPr>
          <p:cNvPr id="4" name="Footer Placeholder 3"/>
          <p:cNvSpPr>
            <a:spLocks noGrp="1"/>
          </p:cNvSpPr>
          <p:nvPr>
            <p:ph type="ftr" sz="quarter" idx="11"/>
          </p:nvPr>
        </p:nvSpPr>
        <p:spPr/>
        <p:txBody>
          <a:bodyPr/>
          <a:lstStyle/>
          <a:p>
            <a:r>
              <a:rPr lang="el-GR"/>
              <a:t>Εκπαιδευτικό Υλικό Μουσικής ΔΕ, ΥΠΠΑΝ 2020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E08CF-15F2-48F2-A2B7-9B50234FFE66}" type="datetime1">
              <a:rPr lang="en-US" smtClean="0"/>
              <a:t>5/10/2020</a:t>
            </a:fld>
            <a:endParaRPr lang="en-US"/>
          </a:p>
        </p:txBody>
      </p:sp>
      <p:sp>
        <p:nvSpPr>
          <p:cNvPr id="3" name="Footer Placeholder 2"/>
          <p:cNvSpPr>
            <a:spLocks noGrp="1"/>
          </p:cNvSpPr>
          <p:nvPr>
            <p:ph type="ftr" sz="quarter" idx="11"/>
          </p:nvPr>
        </p:nvSpPr>
        <p:spPr/>
        <p:txBody>
          <a:bodyPr/>
          <a:lstStyle/>
          <a:p>
            <a:r>
              <a:rPr lang="el-GR"/>
              <a:t>Εκπαιδευτικό Υλικό Μουσικής ΔΕ, ΥΠΠΑΝ 2020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09DF96-5C4E-4238-B8D6-23D2C98ED181}" type="datetime1">
              <a:rPr lang="en-US" smtClean="0"/>
              <a:t>5/10/2020</a:t>
            </a:fld>
            <a:endParaRPr lang="en-US"/>
          </a:p>
        </p:txBody>
      </p:sp>
      <p:sp>
        <p:nvSpPr>
          <p:cNvPr id="6" name="Footer Placeholder 5"/>
          <p:cNvSpPr>
            <a:spLocks noGrp="1"/>
          </p:cNvSpPr>
          <p:nvPr>
            <p:ph type="ftr" sz="quarter" idx="11"/>
          </p:nvPr>
        </p:nvSpPr>
        <p:spPr/>
        <p:txBody>
          <a:bodyPr/>
          <a:lstStyle/>
          <a:p>
            <a:r>
              <a:rPr lang="el-GR"/>
              <a:t>Εκπαιδευτικό Υλικό Μουσικής ΔΕ, ΥΠΠΑΝ 2020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98689-BCF1-40B6-A555-74473FD1C03C}" type="datetime1">
              <a:rPr lang="en-US" smtClean="0"/>
              <a:t>5/10/2020</a:t>
            </a:fld>
            <a:endParaRPr lang="en-US"/>
          </a:p>
        </p:txBody>
      </p:sp>
      <p:sp>
        <p:nvSpPr>
          <p:cNvPr id="6" name="Footer Placeholder 5"/>
          <p:cNvSpPr>
            <a:spLocks noGrp="1"/>
          </p:cNvSpPr>
          <p:nvPr>
            <p:ph type="ftr" sz="quarter" idx="11"/>
          </p:nvPr>
        </p:nvSpPr>
        <p:spPr/>
        <p:txBody>
          <a:bodyPr/>
          <a:lstStyle/>
          <a:p>
            <a:r>
              <a:rPr lang="el-GR"/>
              <a:t>Εκπαιδευτικό Υλικό Μουσικής ΔΕ, ΥΠΠΑΝ 2020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9A5D5-1E97-4C35-83CF-35542443E828}" type="datetime1">
              <a:rPr lang="en-US" smtClean="0"/>
              <a:t>5/10/2020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Εκπαιδευτικό Υλικό Μουσικής ΔΕ, ΥΠΠΑΝ 2020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6.gif"/><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afeyoutube.net/w/4qT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afeyoutube.net/w/q5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3124200" y="6356350"/>
            <a:ext cx="3581400" cy="365125"/>
          </a:xfrm>
        </p:spPr>
        <p:txBody>
          <a:bodyPr/>
          <a:lstStyle/>
          <a:p>
            <a:r>
              <a:rPr lang="el-GR"/>
              <a:t>Εκπαιδευτικό Υλικό Μουσικής ΔΕ, ΥΠΠΑΝ 2020</a:t>
            </a:r>
            <a:endParaRPr lang="en-US"/>
          </a:p>
          <a:p>
            <a:endParaRPr lang="en-US"/>
          </a:p>
        </p:txBody>
      </p:sp>
      <p:sp>
        <p:nvSpPr>
          <p:cNvPr id="5" name="Title 1"/>
          <p:cNvSpPr txBox="1"/>
          <p:nvPr/>
        </p:nvSpPr>
        <p:spPr>
          <a:xfrm>
            <a:off x="704850" y="747395"/>
            <a:ext cx="7734300" cy="3429000"/>
          </a:xfrm>
          <a:prstGeom prst="rect">
            <a:avLst/>
          </a:prstGeom>
        </p:spPr>
        <p:txBody>
          <a:bodyPr vert="horz" lIns="91440" tIns="45720" rIns="91440" bIns="45720" rtlCol="0" anchor="ctr">
            <a:normAutofit fontScale="97500" lnSpcReduction="10000"/>
          </a:bodyPr>
          <a:lstStyle/>
          <a:p>
            <a:pPr marL="457200" marR="0" lvl="0" indent="-457200" algn="ctr" defTabSz="914400" rtl="0" eaLnBrk="1" fontAlgn="auto" latinLnBrk="0" hangingPunct="1">
              <a:lnSpc>
                <a:spcPct val="120000"/>
              </a:lnSpc>
              <a:spcBef>
                <a:spcPct val="0"/>
              </a:spcBef>
              <a:spcAft>
                <a:spcPct val="0"/>
              </a:spcAft>
              <a:buClrTx/>
              <a:buSzTx/>
              <a:buFontTx/>
              <a:buNone/>
              <a:defRPr/>
            </a:pPr>
            <a:r>
              <a:rPr kumimoji="0" lang="en-US" sz="3200" b="1" i="0" u="none" strike="noStrike" kern="1200" cap="none" spc="0" normalizeH="0" baseline="0" noProof="0">
                <a:ln>
                  <a:noFill/>
                </a:ln>
                <a:solidFill>
                  <a:schemeClr val="tx1">
                    <a:lumMod val="85000"/>
                    <a:lumOff val="15000"/>
                  </a:schemeClr>
                </a:solidFill>
                <a:effectLst/>
                <a:uLnTx/>
                <a:uFillTx/>
                <a:latin typeface="+mj-lt"/>
                <a:ea typeface="+mj-ea"/>
                <a:cs typeface="+mj-cs"/>
              </a:rPr>
              <a:t>A</a:t>
            </a:r>
            <a:r>
              <a:rPr kumimoji="0" lang="el-GR" sz="3200" b="1" i="0" u="none" strike="noStrike" kern="1200" cap="none" spc="0" normalizeH="0" baseline="0" noProof="0">
                <a:ln>
                  <a:noFill/>
                </a:ln>
                <a:solidFill>
                  <a:schemeClr val="tx1">
                    <a:lumMod val="85000"/>
                    <a:lumOff val="15000"/>
                  </a:schemeClr>
                </a:solidFill>
                <a:effectLst/>
                <a:uLnTx/>
                <a:uFillTx/>
                <a:latin typeface="+mj-lt"/>
                <a:ea typeface="+mj-ea"/>
                <a:cs typeface="+mj-cs"/>
              </a:rPr>
              <a:t>γαπητά</a:t>
            </a:r>
            <a:r>
              <a:rPr kumimoji="0" lang="el-GR" sz="3200" b="1" i="0" u="none" strike="noStrike" kern="1200" cap="none" spc="0" normalizeH="0" noProof="0">
                <a:ln>
                  <a:noFill/>
                </a:ln>
                <a:solidFill>
                  <a:schemeClr val="tx1">
                    <a:lumMod val="85000"/>
                    <a:lumOff val="15000"/>
                  </a:schemeClr>
                </a:solidFill>
                <a:effectLst/>
                <a:uLnTx/>
                <a:uFillTx/>
                <a:latin typeface="+mj-lt"/>
                <a:ea typeface="+mj-ea"/>
                <a:cs typeface="+mj-cs"/>
              </a:rPr>
              <a:t> </a:t>
            </a:r>
            <a:r>
              <a:rPr lang="el-GR" sz="3200" b="1">
                <a:solidFill>
                  <a:schemeClr val="tx1">
                    <a:lumMod val="85000"/>
                    <a:lumOff val="15000"/>
                  </a:schemeClr>
                </a:solidFill>
                <a:latin typeface="+mj-lt"/>
                <a:ea typeface="+mj-ea"/>
                <a:cs typeface="+mj-cs"/>
              </a:rPr>
              <a:t>μ</a:t>
            </a:r>
            <a:r>
              <a:rPr kumimoji="0" lang="el-GR" sz="3200" b="1" i="0" u="none" strike="noStrike" kern="1200" cap="none" spc="0" normalizeH="0" noProof="0">
                <a:ln>
                  <a:noFill/>
                </a:ln>
                <a:solidFill>
                  <a:schemeClr val="tx1">
                    <a:lumMod val="85000"/>
                    <a:lumOff val="15000"/>
                  </a:schemeClr>
                </a:solidFill>
                <a:effectLst/>
                <a:uLnTx/>
                <a:uFillTx/>
                <a:latin typeface="+mj-lt"/>
                <a:ea typeface="+mj-ea"/>
                <a:cs typeface="+mj-cs"/>
              </a:rPr>
              <a:t>ου παιδιά γεια σας! </a:t>
            </a:r>
            <a:endParaRPr kumimoji="0" lang="en-US" sz="3200" b="1" i="0" u="none" strike="noStrike" kern="1200" cap="none" spc="0" normalizeH="0" noProof="0">
              <a:ln>
                <a:noFill/>
              </a:ln>
              <a:solidFill>
                <a:schemeClr val="tx1">
                  <a:lumMod val="85000"/>
                  <a:lumOff val="15000"/>
                </a:schemeClr>
              </a:solidFill>
              <a:effectLst/>
              <a:uLnTx/>
              <a:uFillTx/>
              <a:latin typeface="+mj-lt"/>
              <a:ea typeface="+mj-ea"/>
              <a:cs typeface="+mj-cs"/>
            </a:endParaRPr>
          </a:p>
          <a:p>
            <a:pPr marL="457200" marR="0" lvl="0" indent="-457200" algn="ctr" defTabSz="914400" rtl="0" eaLnBrk="1" fontAlgn="auto" latinLnBrk="0" hangingPunct="1">
              <a:lnSpc>
                <a:spcPct val="120000"/>
              </a:lnSpc>
              <a:spcBef>
                <a:spcPct val="0"/>
              </a:spcBef>
              <a:spcAft>
                <a:spcPct val="0"/>
              </a:spcAft>
              <a:buClrTx/>
              <a:buSzTx/>
              <a:buFontTx/>
              <a:buNone/>
              <a:defRPr/>
            </a:pPr>
            <a:r>
              <a:rPr kumimoji="0" lang="el-GR" sz="3200" b="1" i="0" u="none" strike="noStrike" kern="1200" cap="none" spc="0" normalizeH="0" noProof="0">
                <a:ln>
                  <a:noFill/>
                </a:ln>
                <a:solidFill>
                  <a:schemeClr val="tx1">
                    <a:lumMod val="85000"/>
                    <a:lumOff val="15000"/>
                  </a:schemeClr>
                </a:solidFill>
                <a:effectLst/>
                <a:uLnTx/>
                <a:uFillTx/>
                <a:latin typeface="+mj-lt"/>
                <a:ea typeface="+mj-ea"/>
                <a:cs typeface="+mj-cs"/>
              </a:rPr>
              <a:t>Αυτή τη βδομάδα θα </a:t>
            </a:r>
            <a:r>
              <a:rPr lang="el-GR" sz="3200" b="1">
                <a:solidFill>
                  <a:schemeClr val="tx1">
                    <a:lumMod val="85000"/>
                    <a:lumOff val="15000"/>
                  </a:schemeClr>
                </a:solidFill>
                <a:latin typeface="+mj-lt"/>
                <a:ea typeface="+mj-ea"/>
                <a:cs typeface="+mj-cs"/>
              </a:rPr>
              <a:t>ασχοληθούμε </a:t>
            </a:r>
          </a:p>
          <a:p>
            <a:pPr marL="457200" marR="0" lvl="0" indent="-457200" algn="ctr" defTabSz="914400" rtl="0" eaLnBrk="1" fontAlgn="auto" latinLnBrk="0" hangingPunct="1">
              <a:lnSpc>
                <a:spcPct val="120000"/>
              </a:lnSpc>
              <a:spcBef>
                <a:spcPct val="0"/>
              </a:spcBef>
              <a:spcAft>
                <a:spcPct val="0"/>
              </a:spcAft>
              <a:buClrTx/>
              <a:buSzTx/>
              <a:buFontTx/>
              <a:buNone/>
              <a:defRPr/>
            </a:pPr>
            <a:r>
              <a:rPr lang="el-GR" sz="3200" b="1">
                <a:solidFill>
                  <a:schemeClr val="tx1">
                    <a:lumMod val="85000"/>
                    <a:lumOff val="15000"/>
                  </a:schemeClr>
                </a:solidFill>
                <a:latin typeface="+mj-lt"/>
                <a:ea typeface="+mj-ea"/>
                <a:cs typeface="+mj-cs"/>
              </a:rPr>
              <a:t>με ένα είδος μουσικής που είναι συνήθως δυνατή και με έντονο ρυθμό: </a:t>
            </a:r>
          </a:p>
          <a:p>
            <a:pPr marL="457200" marR="0" lvl="0" indent="-457200" algn="ctr" defTabSz="914400" rtl="0" eaLnBrk="1" fontAlgn="auto" latinLnBrk="0" hangingPunct="1">
              <a:lnSpc>
                <a:spcPct val="120000"/>
              </a:lnSpc>
              <a:spcBef>
                <a:spcPct val="0"/>
              </a:spcBef>
              <a:spcAft>
                <a:spcPct val="0"/>
              </a:spcAft>
              <a:buClrTx/>
              <a:buSzTx/>
              <a:buFontTx/>
              <a:buNone/>
              <a:defRPr/>
            </a:pPr>
            <a:r>
              <a:rPr lang="el-GR" sz="3200" b="1">
                <a:solidFill>
                  <a:schemeClr val="tx1">
                    <a:lumMod val="85000"/>
                    <a:lumOff val="15000"/>
                  </a:schemeClr>
                </a:solidFill>
                <a:latin typeface="+mj-lt"/>
                <a:ea typeface="+mj-ea"/>
                <a:cs typeface="+mj-cs"/>
              </a:rPr>
              <a:t>τη μουσική ΡΟΚ! </a:t>
            </a:r>
          </a:p>
          <a:p>
            <a:pPr marL="457200" marR="0" lvl="0" indent="-457200" algn="ctr" defTabSz="914400" rtl="0" eaLnBrk="1" fontAlgn="auto" latinLnBrk="0" hangingPunct="1">
              <a:lnSpc>
                <a:spcPct val="120000"/>
              </a:lnSpc>
              <a:spcBef>
                <a:spcPct val="0"/>
              </a:spcBef>
              <a:spcAft>
                <a:spcPct val="0"/>
              </a:spcAft>
              <a:buClrTx/>
              <a:buSzTx/>
              <a:buFontTx/>
              <a:buNone/>
              <a:defRPr/>
            </a:pPr>
            <a:r>
              <a:rPr lang="el-GR" sz="3200" b="1">
                <a:solidFill>
                  <a:schemeClr val="tx1">
                    <a:lumMod val="85000"/>
                    <a:lumOff val="15000"/>
                  </a:schemeClr>
                </a:solidFill>
                <a:latin typeface="+mj-lt"/>
                <a:ea typeface="+mj-ea"/>
                <a:cs typeface="+mj-cs"/>
              </a:rPr>
              <a:t>Έτοιμοι να ροκάρουμε;</a:t>
            </a:r>
            <a:endParaRPr kumimoji="0" lang="en-US" sz="3200" b="1"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pic>
        <p:nvPicPr>
          <p:cNvPr id="3074" name="Picture 2" descr="Musica Rock 2016 🎸 (20 rock songs, 1 hour rock music) 🎸 LET'S ...">
            <a:extLst>
              <a:ext uri="{FF2B5EF4-FFF2-40B4-BE49-F238E27FC236}">
                <a16:creationId xmlns:a16="http://schemas.microsoft.com/office/drawing/2014/main" id="{AD072CF0-43D6-4D30-919A-A8E36B9EE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81" b="14444"/>
          <a:stretch>
            <a:fillRect/>
          </a:stretch>
        </p:blipFill>
        <p:spPr bwMode="auto">
          <a:xfrm>
            <a:off x="2286000" y="4267199"/>
            <a:ext cx="4572000" cy="2454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Callout 34"/>
          <p:cNvSpPr/>
          <p:nvPr/>
        </p:nvSpPr>
        <p:spPr>
          <a:xfrm>
            <a:off x="2699792" y="548680"/>
            <a:ext cx="5400600" cy="2160240"/>
          </a:xfrm>
          <a:prstGeom prst="wedgeEllipseCallout">
            <a:avLst>
              <a:gd name="adj1" fmla="val 68517"/>
              <a:gd name="adj2" fmla="val -5683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a:solidFill>
                <a:schemeClr val="accent1">
                  <a:lumMod val="75000"/>
                </a:schemeClr>
              </a:solidFill>
            </a:endParaRPr>
          </a:p>
          <a:p>
            <a:pPr algn="ctr"/>
            <a:r>
              <a:rPr lang="el-GR" sz="2800" b="1">
                <a:solidFill>
                  <a:schemeClr val="accent1">
                    <a:lumMod val="75000"/>
                  </a:schemeClr>
                </a:solidFill>
              </a:rPr>
              <a:t>Βρες πρώτα τα μουσικά σου όργανα και δύο επικρουστήρες.</a:t>
            </a:r>
          </a:p>
          <a:p>
            <a:endParaRPr lang="en-US" sz="2200" b="1">
              <a:solidFill>
                <a:schemeClr val="accent1">
                  <a:lumMod val="75000"/>
                </a:schemeClr>
              </a:solidFill>
            </a:endParaRPr>
          </a:p>
        </p:txBody>
      </p:sp>
      <p:pic>
        <p:nvPicPr>
          <p:cNvPr id="19462" name="Picture 6" descr="Αποτέλεσμα εικόνας για butter cookies  box"/>
          <p:cNvPicPr>
            <a:picLocks noChangeAspect="1" noChangeArrowheads="1"/>
          </p:cNvPicPr>
          <p:nvPr/>
        </p:nvPicPr>
        <p:blipFill>
          <a:blip r:embed="rId2"/>
          <a:stretch>
            <a:fillRect/>
          </a:stretch>
        </p:blipFill>
        <p:spPr bwMode="auto">
          <a:xfrm>
            <a:off x="6444208" y="4146776"/>
            <a:ext cx="1368152" cy="722384"/>
          </a:xfrm>
          <a:prstGeom prst="rect">
            <a:avLst/>
          </a:prstGeom>
          <a:noFill/>
        </p:spPr>
      </p:pic>
      <p:sp>
        <p:nvSpPr>
          <p:cNvPr id="31752" name="AutoShape 8" descr="Αποτέλεσμα εικόνας για chai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4" name="AutoShape 10" descr="Αποτέλεσμα εικόνας για chai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 name="Group 16"/>
          <p:cNvGrpSpPr/>
          <p:nvPr/>
        </p:nvGrpSpPr>
        <p:grpSpPr>
          <a:xfrm>
            <a:off x="1043608" y="3789040"/>
            <a:ext cx="3096344" cy="2736446"/>
            <a:chOff x="4234631" y="1150740"/>
            <a:chExt cx="5173337" cy="4798682"/>
          </a:xfrm>
        </p:grpSpPr>
        <p:grpSp>
          <p:nvGrpSpPr>
            <p:cNvPr id="3" name="Group 15"/>
            <p:cNvGrpSpPr/>
            <p:nvPr/>
          </p:nvGrpSpPr>
          <p:grpSpPr>
            <a:xfrm>
              <a:off x="4234631" y="1828800"/>
              <a:ext cx="5173337" cy="4120622"/>
              <a:chOff x="4234631" y="1828800"/>
              <a:chExt cx="5173337" cy="4120622"/>
            </a:xfrm>
          </p:grpSpPr>
          <p:pic>
            <p:nvPicPr>
              <p:cNvPr id="31756" name="Picture 12" descr="Classroom Chair Clipart Clipart Free Clipart Image"/>
              <p:cNvPicPr>
                <a:picLocks noChangeAspect="1" noChangeArrowheads="1"/>
              </p:cNvPicPr>
              <p:nvPr/>
            </p:nvPicPr>
            <p:blipFill>
              <a:blip r:embed="rId3"/>
              <a:stretch>
                <a:fillRect/>
              </a:stretch>
            </p:blipFill>
            <p:spPr bwMode="auto">
              <a:xfrm flipH="1">
                <a:off x="5486400" y="1828800"/>
                <a:ext cx="2971800" cy="4120622"/>
              </a:xfrm>
              <a:prstGeom prst="rect">
                <a:avLst/>
              </a:prstGeom>
              <a:noFill/>
            </p:spPr>
          </p:pic>
          <p:pic>
            <p:nvPicPr>
              <p:cNvPr id="31750" name="Picture 6" descr="Αποτέλεσμα εικόνας για TRANSPARENT DRUM STICK"/>
              <p:cNvPicPr>
                <a:picLocks noChangeAspect="1" noChangeArrowheads="1"/>
              </p:cNvPicPr>
              <p:nvPr/>
            </p:nvPicPr>
            <p:blipFill>
              <a:blip r:embed="rId4"/>
              <a:srcRect t="48437" b="32813"/>
              <a:stretch>
                <a:fillRect/>
              </a:stretch>
            </p:blipFill>
            <p:spPr bwMode="auto">
              <a:xfrm rot="2656384">
                <a:off x="5959411" y="2635871"/>
                <a:ext cx="3448557" cy="646604"/>
              </a:xfrm>
              <a:prstGeom prst="rect">
                <a:avLst/>
              </a:prstGeom>
              <a:noFill/>
            </p:spPr>
          </p:pic>
          <p:pic>
            <p:nvPicPr>
              <p:cNvPr id="7" name="Picture 6" descr="Αποτέλεσμα εικόνας για TRANSPARENT DRUM STICK"/>
              <p:cNvPicPr>
                <a:picLocks noChangeAspect="1" noChangeArrowheads="1"/>
              </p:cNvPicPr>
              <p:nvPr/>
            </p:nvPicPr>
            <p:blipFill>
              <a:blip r:embed="rId4"/>
              <a:srcRect t="37500" b="48438"/>
              <a:stretch>
                <a:fillRect/>
              </a:stretch>
            </p:blipFill>
            <p:spPr bwMode="auto">
              <a:xfrm rot="19726300">
                <a:off x="4234631" y="4257788"/>
                <a:ext cx="3021992" cy="424968"/>
              </a:xfrm>
              <a:prstGeom prst="rect">
                <a:avLst/>
              </a:prstGeom>
              <a:noFill/>
            </p:spPr>
          </p:pic>
        </p:grpSp>
        <p:sp>
          <p:nvSpPr>
            <p:cNvPr id="14" name="Down Arrow 13"/>
            <p:cNvSpPr/>
            <p:nvPr/>
          </p:nvSpPr>
          <p:spPr>
            <a:xfrm rot="19266122">
              <a:off x="6761415" y="3099661"/>
              <a:ext cx="178247" cy="726119"/>
            </a:xfrm>
            <a:prstGeom prst="down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84064">
              <a:off x="6411733" y="1150740"/>
              <a:ext cx="214259" cy="747829"/>
            </a:xfrm>
            <a:prstGeom prst="down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760" name="Picture 16" descr="Αποτέλεσμα εικόνας για SNARE DRUM WITH STAND TRANSPARENT"/>
          <p:cNvPicPr>
            <a:picLocks noChangeAspect="1" noChangeArrowheads="1"/>
          </p:cNvPicPr>
          <p:nvPr/>
        </p:nvPicPr>
        <p:blipFill>
          <a:blip r:embed="rId5"/>
          <a:stretch>
            <a:fillRect/>
          </a:stretch>
        </p:blipFill>
        <p:spPr bwMode="auto">
          <a:xfrm flipH="1">
            <a:off x="1662941" y="1599139"/>
            <a:ext cx="946339" cy="1533309"/>
          </a:xfrm>
          <a:prstGeom prst="rect">
            <a:avLst/>
          </a:prstGeom>
          <a:noFill/>
        </p:spPr>
      </p:pic>
      <p:pic>
        <p:nvPicPr>
          <p:cNvPr id="31762" name="Picture 18" descr="Αποτέλεσμα εικόνας για HI HAT TRANSPARENT"/>
          <p:cNvPicPr>
            <a:picLocks noChangeAspect="1" noChangeArrowheads="1"/>
          </p:cNvPicPr>
          <p:nvPr/>
        </p:nvPicPr>
        <p:blipFill>
          <a:blip r:embed="rId6"/>
          <a:stretch>
            <a:fillRect/>
          </a:stretch>
        </p:blipFill>
        <p:spPr bwMode="auto">
          <a:xfrm flipH="1">
            <a:off x="323528" y="692696"/>
            <a:ext cx="1345379" cy="2466528"/>
          </a:xfrm>
          <a:prstGeom prst="rect">
            <a:avLst/>
          </a:prstGeom>
          <a:noFill/>
        </p:spPr>
      </p:pic>
      <p:pic>
        <p:nvPicPr>
          <p:cNvPr id="19" name="Picture 2" descr="Αποτέλεσμα εικόνας για baby milk large tin"/>
          <p:cNvPicPr>
            <a:picLocks noChangeAspect="1" noChangeArrowheads="1"/>
          </p:cNvPicPr>
          <p:nvPr/>
        </p:nvPicPr>
        <p:blipFill>
          <a:blip r:embed="rId7"/>
          <a:srcRect l="22680" t="12600" r="15581" b="4241"/>
          <a:stretch>
            <a:fillRect/>
          </a:stretch>
        </p:blipFill>
        <p:spPr bwMode="auto">
          <a:xfrm>
            <a:off x="5436096" y="3573016"/>
            <a:ext cx="1015749" cy="1368152"/>
          </a:xfrm>
          <a:prstGeom prst="rect">
            <a:avLst/>
          </a:prstGeom>
          <a:noFill/>
        </p:spPr>
      </p:pic>
      <p:grpSp>
        <p:nvGrpSpPr>
          <p:cNvPr id="4" name="Group 28"/>
          <p:cNvGrpSpPr/>
          <p:nvPr/>
        </p:nvGrpSpPr>
        <p:grpSpPr>
          <a:xfrm>
            <a:off x="5051940" y="3717032"/>
            <a:ext cx="3624516" cy="3404119"/>
            <a:chOff x="3143817" y="3316313"/>
            <a:chExt cx="3624516" cy="3404119"/>
          </a:xfrm>
        </p:grpSpPr>
        <p:pic>
          <p:nvPicPr>
            <p:cNvPr id="19460" name="Picture 4" descr="Αποτέλεσμα εικόνας για flat table clipart transparent"/>
            <p:cNvPicPr>
              <a:picLocks noChangeAspect="1" noChangeArrowheads="1"/>
            </p:cNvPicPr>
            <p:nvPr/>
          </p:nvPicPr>
          <p:blipFill>
            <a:blip r:embed="rId8"/>
            <a:stretch>
              <a:fillRect/>
            </a:stretch>
          </p:blipFill>
          <p:spPr bwMode="auto">
            <a:xfrm>
              <a:off x="3287833" y="3892377"/>
              <a:ext cx="2828055" cy="2828055"/>
            </a:xfrm>
            <a:prstGeom prst="rect">
              <a:avLst/>
            </a:prstGeom>
            <a:noFill/>
          </p:spPr>
        </p:pic>
        <p:pic>
          <p:nvPicPr>
            <p:cNvPr id="26" name="Picture 6" descr="Αποτέλεσμα εικόνας για TRANSPARENT DRUM STICK"/>
            <p:cNvPicPr>
              <a:picLocks noChangeAspect="1" noChangeArrowheads="1"/>
            </p:cNvPicPr>
            <p:nvPr/>
          </p:nvPicPr>
          <p:blipFill>
            <a:blip r:embed="rId4"/>
            <a:srcRect t="48437" b="32813"/>
            <a:stretch>
              <a:fillRect/>
            </a:stretch>
          </p:blipFill>
          <p:spPr bwMode="auto">
            <a:xfrm rot="665091">
              <a:off x="4134204" y="3316313"/>
              <a:ext cx="2634129" cy="629203"/>
            </a:xfrm>
            <a:prstGeom prst="rect">
              <a:avLst/>
            </a:prstGeom>
            <a:noFill/>
          </p:spPr>
        </p:pic>
        <p:pic>
          <p:nvPicPr>
            <p:cNvPr id="27" name="Picture 26" descr="Αποτέλεσμα εικόνας για TRANSPARENT DRUM STICK"/>
            <p:cNvPicPr>
              <a:picLocks noChangeAspect="1" noChangeArrowheads="1"/>
            </p:cNvPicPr>
            <p:nvPr/>
          </p:nvPicPr>
          <p:blipFill>
            <a:blip r:embed="rId4"/>
            <a:srcRect t="37500" b="48438"/>
            <a:stretch>
              <a:fillRect/>
            </a:stretch>
          </p:blipFill>
          <p:spPr bwMode="auto">
            <a:xfrm rot="19726300">
              <a:off x="3143817" y="3997412"/>
              <a:ext cx="2308304" cy="413531"/>
            </a:xfrm>
            <a:prstGeom prst="rect">
              <a:avLst/>
            </a:prstGeom>
            <a:noFill/>
          </p:spPr>
        </p:pic>
      </p:grpSp>
      <p:sp>
        <p:nvSpPr>
          <p:cNvPr id="30" name="Rectangle 29"/>
          <p:cNvSpPr/>
          <p:nvPr/>
        </p:nvSpPr>
        <p:spPr>
          <a:xfrm>
            <a:off x="899592" y="3501008"/>
            <a:ext cx="3384376"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48064" y="3501008"/>
            <a:ext cx="3528392"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39752" y="3140968"/>
            <a:ext cx="1872208" cy="64807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1</a:t>
            </a:r>
            <a:r>
              <a:rPr lang="el-GR" sz="2800" b="1" baseline="30000">
                <a:solidFill>
                  <a:schemeClr val="tx1"/>
                </a:solidFill>
              </a:rPr>
              <a:t>η</a:t>
            </a:r>
            <a:r>
              <a:rPr lang="el-GR" sz="2800" b="1">
                <a:solidFill>
                  <a:schemeClr val="tx1"/>
                </a:solidFill>
              </a:rPr>
              <a:t> ιδέα</a:t>
            </a:r>
            <a:endParaRPr lang="en-US" sz="2800" b="1">
              <a:solidFill>
                <a:schemeClr val="tx1"/>
              </a:solidFill>
            </a:endParaRPr>
          </a:p>
        </p:txBody>
      </p:sp>
      <p:sp>
        <p:nvSpPr>
          <p:cNvPr id="34" name="Oval 33"/>
          <p:cNvSpPr/>
          <p:nvPr/>
        </p:nvSpPr>
        <p:spPr>
          <a:xfrm>
            <a:off x="6732240" y="3140968"/>
            <a:ext cx="1872208" cy="64807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a:solidFill>
                  <a:schemeClr val="tx1"/>
                </a:solidFill>
              </a:rPr>
              <a:t>2</a:t>
            </a:r>
            <a:r>
              <a:rPr lang="el-GR" sz="2800" b="1" baseline="30000">
                <a:solidFill>
                  <a:schemeClr val="tx1"/>
                </a:solidFill>
              </a:rPr>
              <a:t>η</a:t>
            </a:r>
            <a:r>
              <a:rPr lang="el-GR" sz="2800" b="1">
                <a:solidFill>
                  <a:schemeClr val="tx1"/>
                </a:solidFill>
              </a:rPr>
              <a:t> ιδέα</a:t>
            </a:r>
            <a:endParaRPr lang="en-US" sz="2800" b="1">
              <a:solidFill>
                <a:schemeClr val="tx1"/>
              </a:solidFill>
            </a:endParaRPr>
          </a:p>
        </p:txBody>
      </p:sp>
      <p:sp>
        <p:nvSpPr>
          <p:cNvPr id="40" name="Rectangle 39"/>
          <p:cNvSpPr/>
          <p:nvPr/>
        </p:nvSpPr>
        <p:spPr>
          <a:xfrm>
            <a:off x="6732240" y="4365104"/>
            <a:ext cx="864096" cy="4571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19759788">
            <a:off x="963333" y="5417870"/>
            <a:ext cx="1583755" cy="369332"/>
          </a:xfrm>
          <a:prstGeom prst="rect">
            <a:avLst/>
          </a:prstGeom>
          <a:noFill/>
        </p:spPr>
        <p:txBody>
          <a:bodyPr wrap="square" rtlCol="0">
            <a:spAutoFit/>
          </a:bodyPr>
          <a:lstStyle/>
          <a:p>
            <a:r>
              <a:rPr lang="el-GR" b="1"/>
              <a:t>Αριστερό χέρι</a:t>
            </a:r>
            <a:endParaRPr lang="en-US" b="1"/>
          </a:p>
        </p:txBody>
      </p:sp>
      <p:sp>
        <p:nvSpPr>
          <p:cNvPr id="42" name="TextBox 41"/>
          <p:cNvSpPr txBox="1"/>
          <p:nvPr/>
        </p:nvSpPr>
        <p:spPr>
          <a:xfrm rot="19759788">
            <a:off x="4982431" y="4463368"/>
            <a:ext cx="1655891" cy="369332"/>
          </a:xfrm>
          <a:prstGeom prst="rect">
            <a:avLst/>
          </a:prstGeom>
          <a:noFill/>
        </p:spPr>
        <p:txBody>
          <a:bodyPr wrap="square" rtlCol="0">
            <a:spAutoFit/>
          </a:bodyPr>
          <a:lstStyle/>
          <a:p>
            <a:r>
              <a:rPr lang="el-GR" b="1"/>
              <a:t>Αριστερό χέρι</a:t>
            </a:r>
            <a:endParaRPr lang="en-US" b="1"/>
          </a:p>
        </p:txBody>
      </p:sp>
      <p:sp>
        <p:nvSpPr>
          <p:cNvPr id="43" name="TextBox 42"/>
          <p:cNvSpPr txBox="1"/>
          <p:nvPr/>
        </p:nvSpPr>
        <p:spPr>
          <a:xfrm rot="2652984">
            <a:off x="2810055" y="4568882"/>
            <a:ext cx="1147478" cy="369332"/>
          </a:xfrm>
          <a:prstGeom prst="rect">
            <a:avLst/>
          </a:prstGeom>
          <a:noFill/>
        </p:spPr>
        <p:txBody>
          <a:bodyPr wrap="square" rtlCol="0">
            <a:spAutoFit/>
          </a:bodyPr>
          <a:lstStyle/>
          <a:p>
            <a:r>
              <a:rPr lang="el-GR" b="1"/>
              <a:t>Δεξί χέρι</a:t>
            </a:r>
            <a:endParaRPr lang="en-US" b="1"/>
          </a:p>
        </p:txBody>
      </p:sp>
      <p:sp>
        <p:nvSpPr>
          <p:cNvPr id="44" name="TextBox 43"/>
          <p:cNvSpPr txBox="1"/>
          <p:nvPr/>
        </p:nvSpPr>
        <p:spPr>
          <a:xfrm rot="708784">
            <a:off x="7719348" y="4118609"/>
            <a:ext cx="1147478" cy="369332"/>
          </a:xfrm>
          <a:prstGeom prst="rect">
            <a:avLst/>
          </a:prstGeom>
          <a:noFill/>
        </p:spPr>
        <p:txBody>
          <a:bodyPr wrap="square" rtlCol="0">
            <a:spAutoFit/>
          </a:bodyPr>
          <a:lstStyle/>
          <a:p>
            <a:r>
              <a:rPr lang="el-GR" b="1"/>
              <a:t>Δεξί χέρι</a:t>
            </a:r>
            <a:endParaRPr lang="en-US" b="1"/>
          </a:p>
        </p:txBody>
      </p:sp>
      <p:sp>
        <p:nvSpPr>
          <p:cNvPr id="29" name="Footer Placeholder 28"/>
          <p:cNvSpPr>
            <a:spLocks noGrp="1"/>
          </p:cNvSpPr>
          <p:nvPr>
            <p:ph type="ftr" sz="quarter" idx="11"/>
          </p:nvPr>
        </p:nvSpPr>
        <p:spPr>
          <a:xfrm>
            <a:off x="152400" y="152400"/>
            <a:ext cx="3276600" cy="365125"/>
          </a:xfrm>
        </p:spPr>
        <p:txBody>
          <a:bodyPr/>
          <a:lstStyle/>
          <a:p>
            <a:r>
              <a:rPr lang="el-GR"/>
              <a:t>Εκπαιδευτικό Υλικό Μουσικής ΔΕ, ΥΠΠΑΝ 2020 </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AutoShape 8" descr="Αποτέλεσμα εικόνας για chai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4" name="AutoShape 10" descr="Αποτέλεσμα εικόνας για chai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18" descr="Αποτέλεσμα εικόνας για HI HAT TRANSPARENT"/>
          <p:cNvPicPr>
            <a:picLocks noChangeAspect="1" noChangeArrowheads="1"/>
          </p:cNvPicPr>
          <p:nvPr/>
        </p:nvPicPr>
        <p:blipFill>
          <a:blip r:embed="rId4"/>
          <a:stretch>
            <a:fillRect/>
          </a:stretch>
        </p:blipFill>
        <p:spPr bwMode="auto">
          <a:xfrm flipH="1">
            <a:off x="1371600" y="1600200"/>
            <a:ext cx="810126" cy="1710265"/>
          </a:xfrm>
          <a:prstGeom prst="rect">
            <a:avLst/>
          </a:prstGeom>
          <a:noFill/>
        </p:spPr>
      </p:pic>
      <p:pic>
        <p:nvPicPr>
          <p:cNvPr id="19" name="Picture 16" descr="Αποτέλεσμα εικόνας για SNARE DRUM WITH STAND TRANSPARENT"/>
          <p:cNvPicPr>
            <a:picLocks noChangeAspect="1" noChangeArrowheads="1"/>
          </p:cNvPicPr>
          <p:nvPr/>
        </p:nvPicPr>
        <p:blipFill>
          <a:blip r:embed="rId5"/>
          <a:stretch>
            <a:fillRect/>
          </a:stretch>
        </p:blipFill>
        <p:spPr bwMode="auto">
          <a:xfrm flipH="1">
            <a:off x="1371600" y="3886200"/>
            <a:ext cx="755452" cy="1224024"/>
          </a:xfrm>
          <a:prstGeom prst="rect">
            <a:avLst/>
          </a:prstGeom>
          <a:noFill/>
        </p:spPr>
      </p:pic>
      <p:pic>
        <p:nvPicPr>
          <p:cNvPr id="20" name="Picture 16" descr="Αποτέλεσμα εικόνας για quarter note transparent"/>
          <p:cNvPicPr>
            <a:picLocks noChangeAspect="1" noChangeArrowheads="1"/>
          </p:cNvPicPr>
          <p:nvPr/>
        </p:nvPicPr>
        <p:blipFill>
          <a:blip r:embed="rId6"/>
          <a:srcRect l="18182" r="9091"/>
          <a:stretch>
            <a:fillRect/>
          </a:stretch>
        </p:blipFill>
        <p:spPr bwMode="auto">
          <a:xfrm>
            <a:off x="3581400" y="4114800"/>
            <a:ext cx="521138" cy="914400"/>
          </a:xfrm>
          <a:prstGeom prst="rect">
            <a:avLst/>
          </a:prstGeom>
          <a:noFill/>
        </p:spPr>
      </p:pic>
      <p:pic>
        <p:nvPicPr>
          <p:cNvPr id="26" name="Picture 16" descr="Αποτέλεσμα εικόνας για quarter note transparent"/>
          <p:cNvPicPr>
            <a:picLocks noChangeAspect="1" noChangeArrowheads="1"/>
          </p:cNvPicPr>
          <p:nvPr/>
        </p:nvPicPr>
        <p:blipFill>
          <a:blip r:embed="rId6"/>
          <a:srcRect l="18182" r="9091"/>
          <a:stretch>
            <a:fillRect/>
          </a:stretch>
        </p:blipFill>
        <p:spPr bwMode="auto">
          <a:xfrm>
            <a:off x="5410200" y="4114800"/>
            <a:ext cx="521138" cy="914400"/>
          </a:xfrm>
          <a:prstGeom prst="rect">
            <a:avLst/>
          </a:prstGeom>
          <a:noFill/>
        </p:spPr>
      </p:pic>
      <p:pic>
        <p:nvPicPr>
          <p:cNvPr id="17410" name="Picture 2" descr="Quarter Rest Icons - Download Free Vector Icons | Noun Project"/>
          <p:cNvPicPr>
            <a:picLocks noChangeAspect="1" noChangeArrowheads="1"/>
          </p:cNvPicPr>
          <p:nvPr/>
        </p:nvPicPr>
        <p:blipFill>
          <a:blip r:embed="rId7"/>
          <a:stretch>
            <a:fillRect/>
          </a:stretch>
        </p:blipFill>
        <p:spPr bwMode="auto">
          <a:xfrm>
            <a:off x="2362200" y="4114800"/>
            <a:ext cx="990600" cy="990600"/>
          </a:xfrm>
          <a:prstGeom prst="rect">
            <a:avLst/>
          </a:prstGeom>
          <a:noFill/>
        </p:spPr>
      </p:pic>
      <p:sp>
        <p:nvSpPr>
          <p:cNvPr id="25" name="Oval Callout 24"/>
          <p:cNvSpPr/>
          <p:nvPr/>
        </p:nvSpPr>
        <p:spPr>
          <a:xfrm>
            <a:off x="2181725" y="228600"/>
            <a:ext cx="6733675" cy="1371600"/>
          </a:xfrm>
          <a:prstGeom prst="wedgeEllipseCallout">
            <a:avLst>
              <a:gd name="adj1" fmla="val 48875"/>
              <a:gd name="adj2" fmla="val -501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a:solidFill>
                <a:schemeClr val="accent1">
                  <a:lumMod val="75000"/>
                </a:schemeClr>
              </a:solidFill>
            </a:endParaRPr>
          </a:p>
          <a:p>
            <a:pPr algn="ctr"/>
            <a:r>
              <a:rPr lang="el-GR" sz="2400" b="1">
                <a:solidFill>
                  <a:schemeClr val="accent1">
                    <a:lumMod val="75000"/>
                  </a:schemeClr>
                </a:solidFill>
              </a:rPr>
              <a:t>Δοκιμάσε πρώτα να παίξεις τα δύο μέρη ξεχωριστά. Θα σε βοηθήσει ο μετρονόμος στο μέτρημα!</a:t>
            </a:r>
          </a:p>
          <a:p>
            <a:endParaRPr lang="en-US" sz="2200" b="1">
              <a:solidFill>
                <a:schemeClr val="accent1">
                  <a:lumMod val="75000"/>
                </a:schemeClr>
              </a:solidFill>
            </a:endParaRPr>
          </a:p>
        </p:txBody>
      </p:sp>
      <p:pic>
        <p:nvPicPr>
          <p:cNvPr id="27" name="Picture 2" descr="Quarter Rest Icons - Download Free Vector Icons | Noun Project"/>
          <p:cNvPicPr>
            <a:picLocks noChangeAspect="1" noChangeArrowheads="1"/>
          </p:cNvPicPr>
          <p:nvPr/>
        </p:nvPicPr>
        <p:blipFill>
          <a:blip r:embed="rId7"/>
          <a:stretch>
            <a:fillRect/>
          </a:stretch>
        </p:blipFill>
        <p:spPr bwMode="auto">
          <a:xfrm>
            <a:off x="4267200" y="4114800"/>
            <a:ext cx="990600" cy="990600"/>
          </a:xfrm>
          <a:prstGeom prst="rect">
            <a:avLst/>
          </a:prstGeom>
          <a:noFill/>
        </p:spPr>
      </p:pic>
      <p:sp>
        <p:nvSpPr>
          <p:cNvPr id="28" name="TextBox 27"/>
          <p:cNvSpPr txBox="1"/>
          <p:nvPr/>
        </p:nvSpPr>
        <p:spPr>
          <a:xfrm>
            <a:off x="2514600" y="3581400"/>
            <a:ext cx="3657600" cy="523220"/>
          </a:xfrm>
          <a:prstGeom prst="rect">
            <a:avLst/>
          </a:prstGeom>
          <a:noFill/>
        </p:spPr>
        <p:txBody>
          <a:bodyPr wrap="square" rtlCol="0">
            <a:spAutoFit/>
          </a:bodyPr>
          <a:lstStyle/>
          <a:p>
            <a:r>
              <a:rPr lang="el-GR" sz="2800" b="1"/>
              <a:t>  1          2         3          4</a:t>
            </a:r>
            <a:endParaRPr lang="en-US" sz="2800" b="1"/>
          </a:p>
        </p:txBody>
      </p:sp>
      <p:sp>
        <p:nvSpPr>
          <p:cNvPr id="29" name="Rectangle 28"/>
          <p:cNvSpPr/>
          <p:nvPr/>
        </p:nvSpPr>
        <p:spPr>
          <a:xfrm>
            <a:off x="2438400" y="3581400"/>
            <a:ext cx="3962400" cy="1676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6" descr="Αποτέλεσμα εικόνας για quarter note transparent"/>
          <p:cNvPicPr>
            <a:picLocks noChangeAspect="1" noChangeArrowheads="1"/>
          </p:cNvPicPr>
          <p:nvPr/>
        </p:nvPicPr>
        <p:blipFill>
          <a:blip r:embed="rId6"/>
          <a:srcRect l="18182" r="9091"/>
          <a:stretch>
            <a:fillRect/>
          </a:stretch>
        </p:blipFill>
        <p:spPr bwMode="auto">
          <a:xfrm>
            <a:off x="3505200" y="2209800"/>
            <a:ext cx="521138" cy="914400"/>
          </a:xfrm>
          <a:prstGeom prst="rect">
            <a:avLst/>
          </a:prstGeom>
          <a:noFill/>
        </p:spPr>
      </p:pic>
      <p:pic>
        <p:nvPicPr>
          <p:cNvPr id="31" name="Picture 16" descr="Αποτέλεσμα εικόνας για quarter note transparent"/>
          <p:cNvPicPr>
            <a:picLocks noChangeAspect="1" noChangeArrowheads="1"/>
          </p:cNvPicPr>
          <p:nvPr/>
        </p:nvPicPr>
        <p:blipFill>
          <a:blip r:embed="rId6"/>
          <a:srcRect l="18182" r="9091"/>
          <a:stretch>
            <a:fillRect/>
          </a:stretch>
        </p:blipFill>
        <p:spPr bwMode="auto">
          <a:xfrm>
            <a:off x="5410200" y="2209800"/>
            <a:ext cx="521138" cy="914400"/>
          </a:xfrm>
          <a:prstGeom prst="rect">
            <a:avLst/>
          </a:prstGeom>
          <a:noFill/>
        </p:spPr>
      </p:pic>
      <p:sp>
        <p:nvSpPr>
          <p:cNvPr id="34" name="TextBox 33"/>
          <p:cNvSpPr txBox="1"/>
          <p:nvPr/>
        </p:nvSpPr>
        <p:spPr>
          <a:xfrm>
            <a:off x="2514600" y="1686580"/>
            <a:ext cx="3657600" cy="523220"/>
          </a:xfrm>
          <a:prstGeom prst="rect">
            <a:avLst/>
          </a:prstGeom>
          <a:noFill/>
        </p:spPr>
        <p:txBody>
          <a:bodyPr wrap="square" rtlCol="0">
            <a:spAutoFit/>
          </a:bodyPr>
          <a:lstStyle/>
          <a:p>
            <a:r>
              <a:rPr lang="el-GR" sz="2800" b="1"/>
              <a:t>  1          2         3          4</a:t>
            </a:r>
            <a:endParaRPr lang="en-US" sz="2800" b="1"/>
          </a:p>
        </p:txBody>
      </p:sp>
      <p:sp>
        <p:nvSpPr>
          <p:cNvPr id="35" name="Rectangle 34"/>
          <p:cNvSpPr/>
          <p:nvPr/>
        </p:nvSpPr>
        <p:spPr>
          <a:xfrm>
            <a:off x="2438400" y="1676400"/>
            <a:ext cx="3962400" cy="1676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6" descr="Αποτέλεσμα εικόνας για quarter note transparent"/>
          <p:cNvPicPr>
            <a:picLocks noChangeAspect="1" noChangeArrowheads="1"/>
          </p:cNvPicPr>
          <p:nvPr/>
        </p:nvPicPr>
        <p:blipFill>
          <a:blip r:embed="rId6"/>
          <a:srcRect l="18182" r="9091"/>
          <a:stretch>
            <a:fillRect/>
          </a:stretch>
        </p:blipFill>
        <p:spPr bwMode="auto">
          <a:xfrm>
            <a:off x="2514600" y="2209800"/>
            <a:ext cx="521138" cy="914400"/>
          </a:xfrm>
          <a:prstGeom prst="rect">
            <a:avLst/>
          </a:prstGeom>
          <a:noFill/>
        </p:spPr>
      </p:pic>
      <p:pic>
        <p:nvPicPr>
          <p:cNvPr id="37" name="Picture 16" descr="Αποτέλεσμα εικόνας για quarter note transparent"/>
          <p:cNvPicPr>
            <a:picLocks noChangeAspect="1" noChangeArrowheads="1"/>
          </p:cNvPicPr>
          <p:nvPr/>
        </p:nvPicPr>
        <p:blipFill>
          <a:blip r:embed="rId6"/>
          <a:srcRect l="18182" r="9091"/>
          <a:stretch>
            <a:fillRect/>
          </a:stretch>
        </p:blipFill>
        <p:spPr bwMode="auto">
          <a:xfrm>
            <a:off x="4431862" y="2209800"/>
            <a:ext cx="521138" cy="914400"/>
          </a:xfrm>
          <a:prstGeom prst="rect">
            <a:avLst/>
          </a:prstGeom>
          <a:noFill/>
        </p:spPr>
      </p:pic>
      <p:sp>
        <p:nvSpPr>
          <p:cNvPr id="38" name="Oval Callout 37"/>
          <p:cNvSpPr/>
          <p:nvPr/>
        </p:nvSpPr>
        <p:spPr>
          <a:xfrm>
            <a:off x="1905000" y="5334000"/>
            <a:ext cx="4572000" cy="1295400"/>
          </a:xfrm>
          <a:prstGeom prst="wedgeEllipseCallout">
            <a:avLst>
              <a:gd name="adj1" fmla="val -89283"/>
              <a:gd name="adj2" fmla="val 52868"/>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a:solidFill>
                <a:schemeClr val="accent1">
                  <a:lumMod val="75000"/>
                </a:schemeClr>
              </a:solidFill>
            </a:endParaRPr>
          </a:p>
          <a:p>
            <a:pPr algn="ctr"/>
            <a:r>
              <a:rPr lang="el-GR" sz="2000" b="1">
                <a:solidFill>
                  <a:schemeClr val="accent1">
                    <a:lumMod val="75000"/>
                  </a:schemeClr>
                </a:solidFill>
              </a:rPr>
              <a:t>Δοκιμάσε και τα δύο μέρη ταυτόχρονα. Στο 2 και στο 4 παίζουν ταυτόχρονα. </a:t>
            </a:r>
          </a:p>
          <a:p>
            <a:pPr algn="ctr"/>
            <a:r>
              <a:rPr lang="el-GR" sz="2000" b="1">
                <a:solidFill>
                  <a:schemeClr val="accent1">
                    <a:lumMod val="75000"/>
                  </a:schemeClr>
                </a:solidFill>
              </a:rPr>
              <a:t>1 – 2 – 3 – 4 </a:t>
            </a:r>
          </a:p>
          <a:p>
            <a:endParaRPr lang="en-US" sz="2200" b="1">
              <a:solidFill>
                <a:schemeClr val="accent1">
                  <a:lumMod val="75000"/>
                </a:schemeClr>
              </a:solidFill>
            </a:endParaRPr>
          </a:p>
        </p:txBody>
      </p:sp>
      <p:sp>
        <p:nvSpPr>
          <p:cNvPr id="21" name="TextBox 20"/>
          <p:cNvSpPr txBox="1"/>
          <p:nvPr/>
        </p:nvSpPr>
        <p:spPr>
          <a:xfrm>
            <a:off x="6629400" y="2240340"/>
            <a:ext cx="2286000" cy="1569660"/>
          </a:xfrm>
          <a:prstGeom prst="rect">
            <a:avLst/>
          </a:prstGeom>
          <a:noFill/>
        </p:spPr>
        <p:txBody>
          <a:bodyPr wrap="square" rtlCol="0">
            <a:spAutoFit/>
          </a:bodyPr>
          <a:lstStyle/>
          <a:p>
            <a:pPr algn="ctr"/>
            <a:r>
              <a:rPr lang="el-GR" sz="2400" b="1">
                <a:solidFill>
                  <a:srgbClr val="FF5050"/>
                </a:solidFill>
                <a:effectLst>
                  <a:outerShdw blurRad="38100" dist="38100" dir="2700000" algn="tl">
                    <a:srgbClr val="000000">
                      <a:alpha val="43137"/>
                    </a:srgbClr>
                  </a:outerShdw>
                </a:effectLst>
              </a:rPr>
              <a:t>Κάνε πολλή εξάσκηση μέχρι να το μάθεις καλά!</a:t>
            </a:r>
            <a:endParaRPr lang="en-US" sz="2400" b="1">
              <a:solidFill>
                <a:srgbClr val="FF5050"/>
              </a:solidFill>
              <a:effectLst>
                <a:outerShdw blurRad="38100" dist="38100" dir="2700000" algn="tl">
                  <a:srgbClr val="000000">
                    <a:alpha val="43137"/>
                  </a:srgbClr>
                </a:outerShdw>
              </a:effectLst>
            </a:endParaRPr>
          </a:p>
        </p:txBody>
      </p:sp>
      <p:pic>
        <p:nvPicPr>
          <p:cNvPr id="4098" name="Picture 2" descr="Royalty Free Clipart Image of a Boy Playing Drums | Drums cartoon ..."/>
          <p:cNvPicPr>
            <a:picLocks noChangeAspect="1" noChangeArrowheads="1"/>
          </p:cNvPicPr>
          <p:nvPr/>
        </p:nvPicPr>
        <p:blipFill>
          <a:blip r:embed="rId8"/>
          <a:stretch>
            <a:fillRect/>
          </a:stretch>
        </p:blipFill>
        <p:spPr bwMode="auto">
          <a:xfrm>
            <a:off x="6705600" y="4093190"/>
            <a:ext cx="1971675" cy="2059959"/>
          </a:xfrm>
          <a:prstGeom prst="rect">
            <a:avLst/>
          </a:prstGeom>
          <a:noFill/>
        </p:spPr>
      </p:pic>
      <p:sp>
        <p:nvSpPr>
          <p:cNvPr id="22" name="Rounded Rectangular Callout 21"/>
          <p:cNvSpPr/>
          <p:nvPr/>
        </p:nvSpPr>
        <p:spPr>
          <a:xfrm>
            <a:off x="6629400" y="2133600"/>
            <a:ext cx="2286000" cy="1828800"/>
          </a:xfrm>
          <a:prstGeom prst="wedgeRoundRectCallout">
            <a:avLst>
              <a:gd name="adj1" fmla="val 6033"/>
              <a:gd name="adj2" fmla="val 68470"/>
              <a:gd name="adj3" fmla="val 16667"/>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22"/>
          <p:cNvSpPr>
            <a:spLocks noGrp="1"/>
          </p:cNvSpPr>
          <p:nvPr>
            <p:ph type="ftr" sz="quarter" idx="11"/>
          </p:nvPr>
        </p:nvSpPr>
        <p:spPr>
          <a:xfrm>
            <a:off x="5791200" y="6340475"/>
            <a:ext cx="3352800" cy="365125"/>
          </a:xfrm>
        </p:spPr>
        <p:txBody>
          <a:bodyPr/>
          <a:lstStyle/>
          <a:p>
            <a:r>
              <a:rPr lang="el-GR"/>
              <a:t>Εκπαιδευτικό Υλικό Μουσικής ΔΕ, ΥΠΠΑΝ 2020 </a:t>
            </a:r>
            <a:endParaRPr lang="en-US"/>
          </a:p>
        </p:txBody>
      </p:sp>
      <p:sp>
        <p:nvSpPr>
          <p:cNvPr id="24" name="TextBox 23"/>
          <p:cNvSpPr txBox="1"/>
          <p:nvPr/>
        </p:nvSpPr>
        <p:spPr>
          <a:xfrm>
            <a:off x="152400" y="2057400"/>
            <a:ext cx="1447800" cy="400110"/>
          </a:xfrm>
          <a:prstGeom prst="rect">
            <a:avLst/>
          </a:prstGeom>
          <a:noFill/>
        </p:spPr>
        <p:txBody>
          <a:bodyPr wrap="square" rtlCol="0">
            <a:spAutoFit/>
          </a:bodyPr>
          <a:lstStyle/>
          <a:p>
            <a:pPr algn="ctr"/>
            <a:r>
              <a:rPr lang="el-GR" sz="2000" b="1"/>
              <a:t>ΔΕΞΙ ΧΕΡΙ</a:t>
            </a:r>
            <a:endParaRPr lang="en-US" sz="2000" b="1"/>
          </a:p>
        </p:txBody>
      </p:sp>
      <p:sp>
        <p:nvSpPr>
          <p:cNvPr id="32" name="TextBox 31"/>
          <p:cNvSpPr txBox="1"/>
          <p:nvPr/>
        </p:nvSpPr>
        <p:spPr>
          <a:xfrm>
            <a:off x="176332" y="4321314"/>
            <a:ext cx="1371600" cy="707886"/>
          </a:xfrm>
          <a:prstGeom prst="rect">
            <a:avLst/>
          </a:prstGeom>
          <a:noFill/>
        </p:spPr>
        <p:txBody>
          <a:bodyPr wrap="square" rtlCol="0">
            <a:spAutoFit/>
          </a:bodyPr>
          <a:lstStyle/>
          <a:p>
            <a:pPr algn="ctr"/>
            <a:r>
              <a:rPr lang="el-GR" sz="2000" b="1"/>
              <a:t>ΑΡΙΣΤΕΡΟ</a:t>
            </a:r>
          </a:p>
          <a:p>
            <a:pPr algn="ctr"/>
            <a:r>
              <a:rPr lang="el-GR" sz="2000" b="1"/>
              <a:t>ΧΕΡΙ</a:t>
            </a:r>
          </a:p>
        </p:txBody>
      </p:sp>
      <p:pic>
        <p:nvPicPr>
          <p:cNvPr id="33" name="Picture 4" descr="The Importance of Practicing with a Metronome or Drum Machine ...">
            <a:extLst>
              <a:ext uri="{FF2B5EF4-FFF2-40B4-BE49-F238E27FC236}">
                <a16:creationId xmlns:a16="http://schemas.microsoft.com/office/drawing/2014/main" id="{BD3BD923-E2E6-4D49-8699-743A7A61D889}"/>
              </a:ext>
            </a:extLst>
          </p:cNvPr>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457200" y="390945"/>
            <a:ext cx="762000" cy="998254"/>
          </a:xfrm>
          <a:prstGeom prst="rect">
            <a:avLst/>
          </a:prstGeom>
          <a:noFill/>
          <a:extLst>
            <a:ext uri="{909E8E84-426E-40DD-AFC4-6F175D3DCCD1}">
              <a14:hiddenFill xmlns:a14="http://schemas.microsoft.com/office/drawing/2010/main">
                <a:solidFill>
                  <a:srgbClr val="FFFFFF"/>
                </a:solidFill>
              </a14:hiddenFill>
            </a:ext>
          </a:extLst>
        </p:spPr>
      </p:pic>
      <p:pic>
        <p:nvPicPr>
          <p:cNvPr id="39" name="4_4 60 BPM medium">
            <a:hlinkClick r:id="" action="ppaction://media"/>
            <a:extLst>
              <a:ext uri="{FF2B5EF4-FFF2-40B4-BE49-F238E27FC236}">
                <a16:creationId xmlns:a16="http://schemas.microsoft.com/office/drawing/2014/main" id="{925C1A7B-5149-45ED-8BE8-8755C105B568}"/>
              </a:ext>
            </a:extLst>
          </p:cNvPr>
          <p:cNvPicPr>
            <a:picLocks noChangeAspect="1"/>
          </p:cNvPicPr>
          <p:nvPr>
            <a:audioFile r:link="rId2"/>
            <p:extLst>
              <p:ext uri="{DAA4B4D4-6D71-4841-9C94-3DE7FCFB9230}">
                <p14:media xmlns:p14="http://schemas.microsoft.com/office/powerpoint/2010/main" r:embed="rId1"/>
              </p:ext>
            </p:extLst>
          </p:nvPr>
        </p:nvPicPr>
        <p:blipFill>
          <a:blip r:embed="rId10">
            <a:duotone>
              <a:prstClr val="black"/>
              <a:schemeClr val="accent6">
                <a:tint val="45000"/>
                <a:satMod val="400000"/>
              </a:schemeClr>
            </a:duotone>
          </a:blip>
          <a:stretch>
            <a:fillRect/>
          </a:stretch>
        </p:blipFill>
        <p:spPr>
          <a:xfrm>
            <a:off x="1292181" y="589897"/>
            <a:ext cx="755602" cy="75560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24568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Prev" delay="0">
                      <p:tgtEl>
                        <p:sldTgt/>
                      </p:tgtEl>
                    </p:cond>
                    <p:cond evt="onStopAudio" delay="0">
                      <p:tgtEl>
                        <p:sldTgt/>
                      </p:tgtEl>
                    </p:cond>
                  </p:endCondLst>
                </p:cTn>
                <p:tgtEl>
                  <p:spTgt spid="3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371600"/>
            <a:ext cx="8382000" cy="48768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 name="Footer Placeholder 3"/>
          <p:cNvSpPr>
            <a:spLocks noGrp="1"/>
          </p:cNvSpPr>
          <p:nvPr>
            <p:ph type="ftr" sz="quarter" idx="11"/>
          </p:nvPr>
        </p:nvSpPr>
        <p:spPr>
          <a:xfrm>
            <a:off x="2895600" y="6356350"/>
            <a:ext cx="3276600" cy="365125"/>
          </a:xfrm>
        </p:spPr>
        <p:txBody>
          <a:bodyPr/>
          <a:lstStyle/>
          <a:p>
            <a:r>
              <a:rPr lang="el-GR"/>
              <a:t>Εκπαιδευτικό Υλικό Μουσικής ΔΕ, ΥΠΠΑΝ 2020 </a:t>
            </a:r>
            <a:endParaRPr lang="en-US"/>
          </a:p>
        </p:txBody>
      </p:sp>
      <p:sp>
        <p:nvSpPr>
          <p:cNvPr id="5" name="TextBox 4"/>
          <p:cNvSpPr txBox="1"/>
          <p:nvPr/>
        </p:nvSpPr>
        <p:spPr>
          <a:xfrm>
            <a:off x="533400" y="1587817"/>
            <a:ext cx="8001000" cy="4431983"/>
          </a:xfrm>
          <a:prstGeom prst="rect">
            <a:avLst/>
          </a:prstGeom>
          <a:noFill/>
        </p:spPr>
        <p:txBody>
          <a:bodyPr wrap="square" rtlCol="0">
            <a:spAutoFit/>
          </a:bodyPr>
          <a:lstStyle/>
          <a:p>
            <a:pPr algn="just">
              <a:buFont typeface="Arial" pitchFamily="34" charset="0"/>
              <a:buChar char="•"/>
            </a:pPr>
            <a:r>
              <a:rPr lang="el-GR" sz="2200" b="1">
                <a:solidFill>
                  <a:schemeClr val="tx1">
                    <a:lumMod val="85000"/>
                    <a:lumOff val="15000"/>
                  </a:schemeClr>
                </a:solidFill>
              </a:rPr>
              <a:t>   Η μουσική </a:t>
            </a:r>
            <a:r>
              <a:rPr lang="el-GR" sz="2200" b="1" i="1">
                <a:solidFill>
                  <a:schemeClr val="tx1">
                    <a:lumMod val="85000"/>
                    <a:lumOff val="15000"/>
                  </a:schemeClr>
                </a:solidFill>
              </a:rPr>
              <a:t>ροκ</a:t>
            </a:r>
            <a:r>
              <a:rPr lang="el-GR" sz="2200" b="1">
                <a:solidFill>
                  <a:schemeClr val="tx1">
                    <a:lumMod val="85000"/>
                    <a:lumOff val="15000"/>
                  </a:schemeClr>
                </a:solidFill>
              </a:rPr>
              <a:t>, αποτελεί ένα είδος δημοφιλούς μουσικής που χαρακτηρίζεται συνήθως από έντονο ρυθμό και από ευδιάκριτη, χαρακτηριστική μελωδία φωνητικών η οποία συνοδεύεται συνήθως από ηλεκτρικές κιθάρες, ηλεκτρικό μπάσο και ντραμς. Πολλές φορές χρησιμοποιούνται και πληκτροφόρα όργανα, όπως πιάνο ή συνθεσάιζερ.</a:t>
            </a:r>
          </a:p>
          <a:p>
            <a:pPr algn="just">
              <a:buFont typeface="Arial" pitchFamily="34" charset="0"/>
              <a:buChar char="•"/>
            </a:pPr>
            <a:endParaRPr lang="el-GR" sz="2200" b="1">
              <a:solidFill>
                <a:schemeClr val="tx1">
                  <a:lumMod val="85000"/>
                  <a:lumOff val="15000"/>
                </a:schemeClr>
              </a:solidFill>
            </a:endParaRPr>
          </a:p>
          <a:p>
            <a:pPr algn="just">
              <a:buFont typeface="Arial" pitchFamily="34" charset="0"/>
              <a:buChar char="•"/>
            </a:pPr>
            <a:r>
              <a:rPr lang="el-GR" sz="2200" b="1">
                <a:solidFill>
                  <a:schemeClr val="tx1">
                    <a:lumMod val="85000"/>
                    <a:lumOff val="15000"/>
                  </a:schemeClr>
                </a:solidFill>
              </a:rPr>
              <a:t>   Εμφανίστηκε στις αρχές της δεκαετίας του 1950 στην Αμερική. </a:t>
            </a:r>
          </a:p>
          <a:p>
            <a:pPr algn="just">
              <a:buFont typeface="Arial" pitchFamily="34" charset="0"/>
              <a:buChar char="•"/>
            </a:pPr>
            <a:endParaRPr lang="el-GR" sz="2200" b="1">
              <a:solidFill>
                <a:schemeClr val="tx1">
                  <a:lumMod val="85000"/>
                  <a:lumOff val="15000"/>
                </a:schemeClr>
              </a:solidFill>
            </a:endParaRPr>
          </a:p>
          <a:p>
            <a:pPr algn="just">
              <a:buFont typeface="Arial" pitchFamily="34" charset="0"/>
              <a:buChar char="•"/>
            </a:pPr>
            <a:r>
              <a:rPr lang="el-GR" sz="2200" b="1">
                <a:solidFill>
                  <a:schemeClr val="tx1">
                    <a:lumMod val="85000"/>
                    <a:lumOff val="15000"/>
                  </a:schemeClr>
                </a:solidFill>
              </a:rPr>
              <a:t>   Η μουσική ροκ επηρεάστηκε και επηρεάζεται ακόμη και σήμερα από τα άλλα είδη μουσικής που είναι δημοφιλή ανά περίοδο.</a:t>
            </a:r>
            <a:endParaRPr lang="en-US" sz="2200" b="1">
              <a:solidFill>
                <a:schemeClr val="tx1">
                  <a:lumMod val="85000"/>
                  <a:lumOff val="15000"/>
                </a:schemeClr>
              </a:solidFill>
            </a:endParaRPr>
          </a:p>
          <a:p>
            <a:endParaRPr lang="el-GR" sz="2000" b="1" i="1"/>
          </a:p>
          <a:p>
            <a:r>
              <a:rPr lang="el-GR" sz="2000" b="1" i="1"/>
              <a:t>Πηγή: </a:t>
            </a:r>
            <a:r>
              <a:rPr lang="en-US" sz="2000" b="1" i="1"/>
              <a:t>https://el.wikipedia.org</a:t>
            </a:r>
          </a:p>
        </p:txBody>
      </p:sp>
      <p:sp>
        <p:nvSpPr>
          <p:cNvPr id="6" name="TextBox 5"/>
          <p:cNvSpPr txBox="1"/>
          <p:nvPr/>
        </p:nvSpPr>
        <p:spPr>
          <a:xfrm>
            <a:off x="1143000" y="533400"/>
            <a:ext cx="6934200" cy="769441"/>
          </a:xfrm>
          <a:prstGeom prst="rect">
            <a:avLst/>
          </a:prstGeom>
          <a:noFill/>
        </p:spPr>
        <p:txBody>
          <a:bodyPr wrap="square" rtlCol="0">
            <a:spAutoFit/>
          </a:bodyPr>
          <a:lstStyle/>
          <a:p>
            <a:pPr algn="ctr"/>
            <a:r>
              <a:rPr lang="el-GR" sz="4400" b="1" i="1">
                <a:solidFill>
                  <a:srgbClr val="333333"/>
                </a:solidFill>
                <a:effectLst>
                  <a:outerShdw blurRad="38100" dist="38100" dir="2700000" algn="tl">
                    <a:srgbClr val="000000">
                      <a:alpha val="43137"/>
                    </a:srgbClr>
                  </a:outerShdw>
                </a:effectLst>
              </a:rPr>
              <a:t>Μουσική ΡΟΚ</a:t>
            </a:r>
            <a:endParaRPr lang="en-US" sz="4400" b="1" i="1">
              <a:solidFill>
                <a:srgbClr val="333333"/>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grpId="0" nodeType="afterEffect">
                                  <p:stCondLst>
                                    <p:cond delay="0"/>
                                  </p:stCondLst>
                                  <p:childTnLst>
                                    <p:animRot by="21600000">
                                      <p:cBhvr>
                                        <p:cTn id="6" dur="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219200"/>
            <a:ext cx="8382000" cy="487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 name="Footer Placeholder 3"/>
          <p:cNvSpPr>
            <a:spLocks noGrp="1"/>
          </p:cNvSpPr>
          <p:nvPr>
            <p:ph type="ftr" sz="quarter" idx="11"/>
          </p:nvPr>
        </p:nvSpPr>
        <p:spPr>
          <a:xfrm>
            <a:off x="2895600" y="6356350"/>
            <a:ext cx="3276600" cy="365125"/>
          </a:xfrm>
        </p:spPr>
        <p:txBody>
          <a:bodyPr/>
          <a:lstStyle/>
          <a:p>
            <a:r>
              <a:rPr lang="el-GR"/>
              <a:t>Εκπαιδευτικό Υλικό Μουσικής ΔΕ, ΥΠΠΑΝ 2020 </a:t>
            </a:r>
            <a:endParaRPr lang="en-US"/>
          </a:p>
        </p:txBody>
      </p:sp>
      <p:sp>
        <p:nvSpPr>
          <p:cNvPr id="5" name="TextBox 4"/>
          <p:cNvSpPr txBox="1"/>
          <p:nvPr/>
        </p:nvSpPr>
        <p:spPr>
          <a:xfrm>
            <a:off x="533400" y="1587817"/>
            <a:ext cx="8001000" cy="4154984"/>
          </a:xfrm>
          <a:prstGeom prst="rect">
            <a:avLst/>
          </a:prstGeom>
          <a:noFill/>
        </p:spPr>
        <p:txBody>
          <a:bodyPr wrap="square" rtlCol="0">
            <a:spAutoFit/>
          </a:bodyPr>
          <a:lstStyle/>
          <a:p>
            <a:pPr algn="just"/>
            <a:r>
              <a:rPr lang="el-GR" sz="2200" b="1" i="1">
                <a:solidFill>
                  <a:schemeClr val="tx1">
                    <a:lumMod val="85000"/>
                    <a:lumOff val="15000"/>
                  </a:schemeClr>
                </a:solidFill>
              </a:rPr>
              <a:t>Μια από τις μεγαλύτερες ροκ επιτυχίες</a:t>
            </a:r>
            <a:r>
              <a:rPr lang="en-US" sz="2200" b="1" i="1">
                <a:solidFill>
                  <a:schemeClr val="tx1">
                    <a:lumMod val="85000"/>
                    <a:lumOff val="15000"/>
                  </a:schemeClr>
                </a:solidFill>
              </a:rPr>
              <a:t> </a:t>
            </a:r>
            <a:r>
              <a:rPr lang="el-GR" sz="2200" b="1" i="1">
                <a:solidFill>
                  <a:schemeClr val="tx1">
                    <a:lumMod val="85000"/>
                    <a:lumOff val="15000"/>
                  </a:schemeClr>
                </a:solidFill>
              </a:rPr>
              <a:t>της δεκαετίας του ‘80 ήταν το τραγούδι «</a:t>
            </a:r>
            <a:r>
              <a:rPr lang="en-US" sz="2200" b="1" i="1">
                <a:solidFill>
                  <a:schemeClr val="tx1">
                    <a:lumMod val="85000"/>
                    <a:lumOff val="15000"/>
                  </a:schemeClr>
                </a:solidFill>
              </a:rPr>
              <a:t>Eye of the tiger</a:t>
            </a:r>
            <a:r>
              <a:rPr lang="el-GR" sz="2200" b="1" i="1">
                <a:solidFill>
                  <a:schemeClr val="tx1">
                    <a:lumMod val="85000"/>
                    <a:lumOff val="15000"/>
                  </a:schemeClr>
                </a:solidFill>
              </a:rPr>
              <a:t>»</a:t>
            </a:r>
            <a:r>
              <a:rPr lang="en-US" sz="2200" b="1" i="1">
                <a:solidFill>
                  <a:schemeClr val="tx1">
                    <a:lumMod val="85000"/>
                    <a:lumOff val="15000"/>
                  </a:schemeClr>
                </a:solidFill>
              </a:rPr>
              <a:t> </a:t>
            </a:r>
            <a:r>
              <a:rPr lang="el-GR" sz="2200" b="1" i="1">
                <a:solidFill>
                  <a:schemeClr val="tx1">
                    <a:lumMod val="85000"/>
                    <a:lumOff val="15000"/>
                  </a:schemeClr>
                </a:solidFill>
              </a:rPr>
              <a:t>του συγκροτήματος </a:t>
            </a:r>
            <a:r>
              <a:rPr lang="en-US" sz="2200" b="1" i="1">
                <a:solidFill>
                  <a:schemeClr val="tx1">
                    <a:lumMod val="85000"/>
                    <a:lumOff val="15000"/>
                  </a:schemeClr>
                </a:solidFill>
              </a:rPr>
              <a:t>Survivor.</a:t>
            </a:r>
            <a:r>
              <a:rPr lang="el-GR" sz="2200" b="1" i="1">
                <a:solidFill>
                  <a:schemeClr val="tx1">
                    <a:lumMod val="85000"/>
                    <a:lumOff val="15000"/>
                  </a:schemeClr>
                </a:solidFill>
              </a:rPr>
              <a:t> Έγινε ιδιαίτερα γνωστό</a:t>
            </a:r>
            <a:r>
              <a:rPr lang="en-US" sz="2200" b="1" i="1">
                <a:solidFill>
                  <a:schemeClr val="tx1">
                    <a:lumMod val="85000"/>
                    <a:lumOff val="15000"/>
                  </a:schemeClr>
                </a:solidFill>
              </a:rPr>
              <a:t> </a:t>
            </a:r>
            <a:r>
              <a:rPr lang="el-GR" sz="2200" b="1" i="1">
                <a:solidFill>
                  <a:schemeClr val="tx1">
                    <a:lumMod val="85000"/>
                    <a:lumOff val="15000"/>
                  </a:schemeClr>
                </a:solidFill>
              </a:rPr>
              <a:t>και μέσα από την ταινία «Ρόκυ 3».</a:t>
            </a:r>
            <a:r>
              <a:rPr lang="en-US" sz="2200" b="1" i="1">
                <a:solidFill>
                  <a:schemeClr val="tx1">
                    <a:lumMod val="85000"/>
                    <a:lumOff val="15000"/>
                  </a:schemeClr>
                </a:solidFill>
              </a:rPr>
              <a:t> </a:t>
            </a:r>
            <a:endParaRPr lang="el-GR" sz="2200" b="1" i="1">
              <a:solidFill>
                <a:schemeClr val="tx1">
                  <a:lumMod val="85000"/>
                  <a:lumOff val="15000"/>
                </a:schemeClr>
              </a:solidFill>
            </a:endParaRPr>
          </a:p>
          <a:p>
            <a:pPr algn="just"/>
            <a:r>
              <a:rPr lang="en-US" sz="2200" b="1" i="1">
                <a:solidFill>
                  <a:schemeClr val="tx1">
                    <a:lumMod val="85000"/>
                    <a:lumOff val="15000"/>
                  </a:schemeClr>
                </a:solidFill>
              </a:rPr>
              <a:t>To </a:t>
            </a:r>
            <a:r>
              <a:rPr lang="el-GR" sz="2200" b="1" i="1">
                <a:solidFill>
                  <a:schemeClr val="tx1">
                    <a:lumMod val="85000"/>
                    <a:lumOff val="15000"/>
                  </a:schemeClr>
                </a:solidFill>
              </a:rPr>
              <a:t>τραγούδι αυτό μιλά</a:t>
            </a:r>
            <a:r>
              <a:rPr lang="en-US" sz="2200" b="1" i="1">
                <a:solidFill>
                  <a:schemeClr val="tx1">
                    <a:lumMod val="85000"/>
                    <a:lumOff val="15000"/>
                  </a:schemeClr>
                </a:solidFill>
              </a:rPr>
              <a:t> </a:t>
            </a:r>
            <a:r>
              <a:rPr lang="el-GR" sz="2200" b="1" i="1">
                <a:solidFill>
                  <a:schemeClr val="tx1">
                    <a:lumMod val="85000"/>
                    <a:lumOff val="15000"/>
                  </a:schemeClr>
                </a:solidFill>
              </a:rPr>
              <a:t>για το πόσο σημαντικό είναι για τον άνθρωπο να κυνηγά τους στόχους και τα όνειρα του. Δεν θα πρέπει ποτέ να τα βάζει κάτω και να προσπαθεί όπως μια τίγρη που στα μάτια της πάντα βλέπεις δύναμη, αυτοπεποίθηση και δύναμη!  </a:t>
            </a:r>
          </a:p>
          <a:p>
            <a:pPr algn="just"/>
            <a:r>
              <a:rPr lang="el-GR" sz="2200" b="1" i="1">
                <a:solidFill>
                  <a:schemeClr val="tx1">
                    <a:lumMod val="85000"/>
                    <a:lumOff val="15000"/>
                  </a:schemeClr>
                </a:solidFill>
              </a:rPr>
              <a:t>Έτσι θα πρέπει να σκεφτόμαστε </a:t>
            </a:r>
          </a:p>
          <a:p>
            <a:pPr algn="just"/>
            <a:r>
              <a:rPr lang="el-GR" sz="2200" b="1" i="1">
                <a:solidFill>
                  <a:schemeClr val="tx1">
                    <a:lumMod val="85000"/>
                    <a:lumOff val="15000"/>
                  </a:schemeClr>
                </a:solidFill>
              </a:rPr>
              <a:t>όλοι μας στη ζωή μας: </a:t>
            </a:r>
          </a:p>
          <a:p>
            <a:pPr algn="just"/>
            <a:r>
              <a:rPr lang="el-GR" sz="2200" b="1" i="1">
                <a:solidFill>
                  <a:schemeClr val="tx1">
                    <a:lumMod val="85000"/>
                    <a:lumOff val="15000"/>
                  </a:schemeClr>
                </a:solidFill>
              </a:rPr>
              <a:t>να ονειρευόμαστε, να βάζουμε στόχους</a:t>
            </a:r>
          </a:p>
          <a:p>
            <a:pPr algn="just"/>
            <a:r>
              <a:rPr lang="el-GR" sz="2200" b="1" i="1">
                <a:solidFill>
                  <a:schemeClr val="tx1">
                    <a:lumMod val="85000"/>
                    <a:lumOff val="15000"/>
                  </a:schemeClr>
                </a:solidFill>
              </a:rPr>
              <a:t>και να προσσπαθούμε να τους πετύχουμε!</a:t>
            </a:r>
            <a:endParaRPr lang="en-US" sz="2200" b="1" i="1">
              <a:solidFill>
                <a:schemeClr val="tx1">
                  <a:lumMod val="85000"/>
                  <a:lumOff val="15000"/>
                </a:schemeClr>
              </a:solidFill>
            </a:endParaRPr>
          </a:p>
        </p:txBody>
      </p:sp>
      <p:sp>
        <p:nvSpPr>
          <p:cNvPr id="6" name="TextBox 5"/>
          <p:cNvSpPr txBox="1"/>
          <p:nvPr/>
        </p:nvSpPr>
        <p:spPr>
          <a:xfrm>
            <a:off x="1143000" y="533400"/>
            <a:ext cx="6934200" cy="646331"/>
          </a:xfrm>
          <a:prstGeom prst="rect">
            <a:avLst/>
          </a:prstGeom>
          <a:noFill/>
        </p:spPr>
        <p:txBody>
          <a:bodyPr wrap="square" rtlCol="0">
            <a:spAutoFit/>
          </a:bodyPr>
          <a:lstStyle/>
          <a:p>
            <a:pPr algn="ctr"/>
            <a:r>
              <a:rPr lang="en-US" sz="3600" b="1" i="1">
                <a:solidFill>
                  <a:schemeClr val="tx1">
                    <a:lumMod val="85000"/>
                    <a:lumOff val="15000"/>
                  </a:schemeClr>
                </a:solidFill>
                <a:effectLst>
                  <a:outerShdw blurRad="38100" dist="38100" dir="2700000" algn="tl">
                    <a:srgbClr val="000000">
                      <a:alpha val="43137"/>
                    </a:srgbClr>
                  </a:outerShdw>
                </a:effectLst>
              </a:rPr>
              <a:t>Eye of the tiger</a:t>
            </a:r>
          </a:p>
        </p:txBody>
      </p:sp>
      <p:pic>
        <p:nvPicPr>
          <p:cNvPr id="22530" name="Picture 2" descr="Survivor (band) | Survivor band, Survivor, Popular music artists"/>
          <p:cNvPicPr>
            <a:picLocks noChangeAspect="1" noChangeArrowheads="1"/>
          </p:cNvPicPr>
          <p:nvPr/>
        </p:nvPicPr>
        <p:blipFill>
          <a:blip r:embed="rId2"/>
          <a:stretch>
            <a:fillRect/>
          </a:stretch>
        </p:blipFill>
        <p:spPr bwMode="auto">
          <a:xfrm>
            <a:off x="5638800" y="4328801"/>
            <a:ext cx="2971800" cy="199579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492875"/>
            <a:ext cx="3352800" cy="365125"/>
          </a:xfrm>
        </p:spPr>
        <p:txBody>
          <a:bodyPr/>
          <a:lstStyle/>
          <a:p>
            <a:r>
              <a:rPr lang="el-GR"/>
              <a:t>Εκπαιδευτικό Υλικό Μουσικής ΔΕ, ΥΠΠΑΝ 2020 </a:t>
            </a:r>
            <a:endParaRPr lang="en-US"/>
          </a:p>
        </p:txBody>
      </p:sp>
      <p:sp>
        <p:nvSpPr>
          <p:cNvPr id="5" name="TextBox 4"/>
          <p:cNvSpPr txBox="1"/>
          <p:nvPr/>
        </p:nvSpPr>
        <p:spPr>
          <a:xfrm>
            <a:off x="2286000" y="457200"/>
            <a:ext cx="5181600" cy="707886"/>
          </a:xfrm>
          <a:prstGeom prst="rect">
            <a:avLst/>
          </a:prstGeom>
          <a:noFill/>
        </p:spPr>
        <p:txBody>
          <a:bodyPr wrap="square" rtlCol="0">
            <a:spAutoFit/>
          </a:bodyPr>
          <a:lstStyle/>
          <a:p>
            <a:pPr algn="ctr"/>
            <a:r>
              <a:rPr lang="el-GR" sz="4000" b="1">
                <a:solidFill>
                  <a:schemeClr val="accent6">
                    <a:lumMod val="75000"/>
                  </a:schemeClr>
                </a:solidFill>
                <a:effectLst>
                  <a:outerShdw blurRad="38100" dist="38100" dir="2700000" algn="tl">
                    <a:srgbClr val="000000">
                      <a:alpha val="43137"/>
                    </a:srgbClr>
                  </a:outerShdw>
                </a:effectLst>
              </a:rPr>
              <a:t>Ροκ... Μουσικά όργανα</a:t>
            </a:r>
            <a:endParaRPr lang="en-US" sz="4000" b="1">
              <a:solidFill>
                <a:schemeClr val="accent6">
                  <a:lumMod val="75000"/>
                </a:schemeClr>
              </a:solidFill>
              <a:effectLst>
                <a:outerShdw blurRad="38100" dist="38100" dir="2700000" algn="tl">
                  <a:srgbClr val="000000">
                    <a:alpha val="43137"/>
                  </a:srgbClr>
                </a:outerShdw>
              </a:effectLst>
            </a:endParaRPr>
          </a:p>
        </p:txBody>
      </p:sp>
      <p:sp>
        <p:nvSpPr>
          <p:cNvPr id="6" name="Oval Callout 5"/>
          <p:cNvSpPr/>
          <p:nvPr/>
        </p:nvSpPr>
        <p:spPr>
          <a:xfrm>
            <a:off x="533400" y="1600200"/>
            <a:ext cx="8001000" cy="4419600"/>
          </a:xfrm>
          <a:prstGeom prst="wedgeEllipseCallout">
            <a:avLst>
              <a:gd name="adj1" fmla="val 54368"/>
              <a:gd name="adj2" fmla="val -4919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b="1">
              <a:solidFill>
                <a:srgbClr val="0070C0"/>
              </a:solidFill>
            </a:endParaRPr>
          </a:p>
          <a:p>
            <a:pPr algn="ctr"/>
            <a:r>
              <a:rPr lang="el-GR" sz="2600" b="1">
                <a:solidFill>
                  <a:srgbClr val="0070C0"/>
                </a:solidFill>
              </a:rPr>
              <a:t>Δες το βίντεο του τραγουδιού </a:t>
            </a:r>
          </a:p>
          <a:p>
            <a:pPr algn="ctr"/>
            <a:r>
              <a:rPr lang="el-GR" sz="2600" b="1">
                <a:solidFill>
                  <a:srgbClr val="0070C0"/>
                </a:solidFill>
              </a:rPr>
              <a:t>«</a:t>
            </a:r>
            <a:r>
              <a:rPr lang="en-US" sz="2600" b="1">
                <a:solidFill>
                  <a:srgbClr val="0070C0"/>
                </a:solidFill>
              </a:rPr>
              <a:t>Eye of the tiger</a:t>
            </a:r>
            <a:r>
              <a:rPr lang="el-GR" sz="2600" b="1">
                <a:solidFill>
                  <a:srgbClr val="0070C0"/>
                </a:solidFill>
              </a:rPr>
              <a:t>» και βρες ποια μουσικά όργανα παίζουν οι μουσικοί του συγκροτήματος.</a:t>
            </a:r>
            <a:endParaRPr lang="en-US" sz="2600" b="1">
              <a:solidFill>
                <a:srgbClr val="0070C0"/>
              </a:solidFill>
            </a:endParaRPr>
          </a:p>
          <a:p>
            <a:pPr algn="ctr"/>
            <a:r>
              <a:rPr lang="el-GR" sz="2600" b="1">
                <a:solidFill>
                  <a:srgbClr val="0070C0"/>
                </a:solidFill>
              </a:rPr>
              <a:t>Θα το βρεις στον παρακάτω σύνδεσμο:</a:t>
            </a:r>
            <a:endParaRPr lang="en-US" sz="2600" b="1">
              <a:solidFill>
                <a:srgbClr val="0070C0"/>
              </a:solidFill>
            </a:endParaRPr>
          </a:p>
          <a:p>
            <a:pPr algn="ctr"/>
            <a:endParaRPr lang="en-US" sz="2600" b="1">
              <a:solidFill>
                <a:schemeClr val="accent6">
                  <a:lumMod val="50000"/>
                </a:schemeClr>
              </a:solidFill>
            </a:endParaRPr>
          </a:p>
          <a:p>
            <a:pPr algn="ctr"/>
            <a:r>
              <a:rPr lang="en-US" sz="2600">
                <a:solidFill>
                  <a:schemeClr val="accent6">
                    <a:lumMod val="50000"/>
                  </a:schemeClr>
                </a:solidFill>
                <a:hlinkClick r:id="rId2">
                  <a:extLst>
                    <a:ext uri="{A12FA001-AC4F-418D-AE19-62706E023703}">
                      <ahyp:hlinkClr xmlns:ahyp="http://schemas.microsoft.com/office/drawing/2018/hyperlinkcolor" val="tx"/>
                    </a:ext>
                  </a:extLst>
                </a:hlinkClick>
              </a:rPr>
              <a:t>https://safeYouTube.net/w/4qTA</a:t>
            </a:r>
            <a:endParaRPr lang="en-US" sz="2600">
              <a:solidFill>
                <a:schemeClr val="accent6">
                  <a:lumMod val="50000"/>
                </a:schemeClr>
              </a:solidFill>
            </a:endParaRPr>
          </a:p>
          <a:p>
            <a:pPr algn="ctr"/>
            <a:endParaRPr lang="en-US" sz="2800" b="1">
              <a:solidFill>
                <a:schemeClr val="accent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est '80s Songs from American Arena Rock Band Survivor">
            <a:extLst>
              <a:ext uri="{FF2B5EF4-FFF2-40B4-BE49-F238E27FC236}">
                <a16:creationId xmlns:a16="http://schemas.microsoft.com/office/drawing/2014/main" id="{57FD78CC-9C90-4DA9-9510-F77051C271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0704" y="2114550"/>
            <a:ext cx="5333999" cy="4000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2971800" y="6356350"/>
            <a:ext cx="3200400" cy="365125"/>
          </a:xfrm>
        </p:spPr>
        <p:txBody>
          <a:bodyPr/>
          <a:lstStyle/>
          <a:p>
            <a:r>
              <a:rPr lang="el-GR"/>
              <a:t>Εκπαιδευτικό Υλικό Μουσικής ΔΕ, ΥΠΠΑΝ 2020 </a:t>
            </a:r>
            <a:endParaRPr lang="en-US"/>
          </a:p>
        </p:txBody>
      </p:sp>
      <p:sp>
        <p:nvSpPr>
          <p:cNvPr id="6" name="Oval Callout 5"/>
          <p:cNvSpPr/>
          <p:nvPr/>
        </p:nvSpPr>
        <p:spPr>
          <a:xfrm>
            <a:off x="190504" y="304499"/>
            <a:ext cx="5333999" cy="1160621"/>
          </a:xfrm>
          <a:prstGeom prst="wedgeEllipseCallout">
            <a:avLst>
              <a:gd name="adj1" fmla="val -46775"/>
              <a:gd name="adj2" fmla="val -5182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a:solidFill>
                  <a:schemeClr val="accent6">
                    <a:lumMod val="75000"/>
                  </a:schemeClr>
                </a:solidFill>
                <a:effectLst>
                  <a:outerShdw blurRad="38100" dist="38100" dir="2700000" algn="tl">
                    <a:srgbClr val="000000">
                      <a:alpha val="43137"/>
                    </a:srgbClr>
                  </a:outerShdw>
                </a:effectLst>
              </a:rPr>
              <a:t>Ποια μουσικά όργανα βρήκες;</a:t>
            </a:r>
            <a:endParaRPr lang="en-US" sz="2800" b="1">
              <a:solidFill>
                <a:schemeClr val="accent6">
                  <a:lumMod val="75000"/>
                </a:schemeClr>
              </a:solidFill>
              <a:effectLst>
                <a:outerShdw blurRad="38100" dist="38100" dir="2700000" algn="tl">
                  <a:srgbClr val="000000">
                    <a:alpha val="43137"/>
                  </a:srgbClr>
                </a:outerShdw>
              </a:effectLst>
            </a:endParaRPr>
          </a:p>
        </p:txBody>
      </p:sp>
      <p:cxnSp>
        <p:nvCxnSpPr>
          <p:cNvPr id="8" name="Straight Arrow Connector 7"/>
          <p:cNvCxnSpPr/>
          <p:nvPr/>
        </p:nvCxnSpPr>
        <p:spPr>
          <a:xfrm flipV="1">
            <a:off x="922028" y="4332476"/>
            <a:ext cx="762000" cy="7620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 y="5094476"/>
            <a:ext cx="1676400" cy="892552"/>
          </a:xfrm>
          <a:prstGeom prst="rect">
            <a:avLst/>
          </a:prstGeom>
          <a:noFill/>
        </p:spPr>
        <p:txBody>
          <a:bodyPr wrap="square" rtlCol="0">
            <a:spAutoFit/>
          </a:bodyPr>
          <a:lstStyle/>
          <a:p>
            <a:pPr algn="ctr"/>
            <a:r>
              <a:rPr lang="en-US" sz="2600" b="1">
                <a:solidFill>
                  <a:srgbClr val="0070C0"/>
                </a:solidFill>
                <a:effectLst>
                  <a:outerShdw blurRad="38100" dist="38100" dir="2700000" algn="tl">
                    <a:srgbClr val="000000">
                      <a:alpha val="43137"/>
                    </a:srgbClr>
                  </a:outerShdw>
                </a:effectLst>
              </a:rPr>
              <a:t>H</a:t>
            </a:r>
            <a:r>
              <a:rPr lang="el-GR" sz="2600" b="1">
                <a:solidFill>
                  <a:srgbClr val="0070C0"/>
                </a:solidFill>
                <a:effectLst>
                  <a:outerShdw blurRad="38100" dist="38100" dir="2700000" algn="tl">
                    <a:srgbClr val="000000">
                      <a:alpha val="43137"/>
                    </a:srgbClr>
                  </a:outerShdw>
                </a:effectLst>
              </a:rPr>
              <a:t>λεκτρικό μπάσο</a:t>
            </a:r>
            <a:endParaRPr lang="en-US" sz="2600" b="1">
              <a:solidFill>
                <a:srgbClr val="0070C0"/>
              </a:solidFill>
              <a:effectLst>
                <a:outerShdw blurRad="38100" dist="38100" dir="2700000" algn="tl">
                  <a:srgbClr val="000000">
                    <a:alpha val="43137"/>
                  </a:srgbClr>
                </a:outerShdw>
              </a:effectLst>
            </a:endParaRPr>
          </a:p>
        </p:txBody>
      </p:sp>
      <p:cxnSp>
        <p:nvCxnSpPr>
          <p:cNvPr id="11" name="Straight Arrow Connector 10"/>
          <p:cNvCxnSpPr/>
          <p:nvPr/>
        </p:nvCxnSpPr>
        <p:spPr>
          <a:xfrm flipH="1">
            <a:off x="4895852" y="2933700"/>
            <a:ext cx="2419348" cy="74295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9" idx="2"/>
          </p:cNvCxnSpPr>
          <p:nvPr/>
        </p:nvCxnSpPr>
        <p:spPr>
          <a:xfrm flipH="1">
            <a:off x="3352800" y="1884490"/>
            <a:ext cx="0" cy="106159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324600" y="4495800"/>
            <a:ext cx="990600" cy="2286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4600" y="1392047"/>
            <a:ext cx="1676400" cy="492443"/>
          </a:xfrm>
          <a:prstGeom prst="rect">
            <a:avLst/>
          </a:prstGeom>
          <a:noFill/>
        </p:spPr>
        <p:txBody>
          <a:bodyPr wrap="square" rtlCol="0">
            <a:spAutoFit/>
          </a:bodyPr>
          <a:lstStyle/>
          <a:p>
            <a:pPr algn="ctr"/>
            <a:r>
              <a:rPr lang="el-GR" sz="2600" b="1">
                <a:solidFill>
                  <a:srgbClr val="0070C0"/>
                </a:solidFill>
                <a:effectLst>
                  <a:outerShdw blurRad="38100" dist="38100" dir="2700000" algn="tl">
                    <a:srgbClr val="000000">
                      <a:alpha val="43137"/>
                    </a:srgbClr>
                  </a:outerShdw>
                </a:effectLst>
              </a:rPr>
              <a:t>ντραμς</a:t>
            </a:r>
            <a:endParaRPr lang="en-US" sz="2600" b="1">
              <a:solidFill>
                <a:srgbClr val="0070C0"/>
              </a:solidFill>
              <a:effectLst>
                <a:outerShdw blurRad="38100" dist="38100" dir="2700000" algn="tl">
                  <a:srgbClr val="000000">
                    <a:alpha val="43137"/>
                  </a:srgbClr>
                </a:outerShdw>
              </a:effectLst>
            </a:endParaRPr>
          </a:p>
        </p:txBody>
      </p:sp>
      <p:sp>
        <p:nvSpPr>
          <p:cNvPr id="20" name="TextBox 19"/>
          <p:cNvSpPr txBox="1"/>
          <p:nvPr/>
        </p:nvSpPr>
        <p:spPr>
          <a:xfrm>
            <a:off x="7162800" y="2460248"/>
            <a:ext cx="1676400" cy="892552"/>
          </a:xfrm>
          <a:prstGeom prst="rect">
            <a:avLst/>
          </a:prstGeom>
          <a:noFill/>
        </p:spPr>
        <p:txBody>
          <a:bodyPr wrap="square" rtlCol="0">
            <a:spAutoFit/>
          </a:bodyPr>
          <a:lstStyle/>
          <a:p>
            <a:pPr algn="ctr"/>
            <a:r>
              <a:rPr lang="en-US" sz="2600" b="1">
                <a:solidFill>
                  <a:srgbClr val="0070C0"/>
                </a:solidFill>
                <a:effectLst>
                  <a:outerShdw blurRad="38100" dist="38100" dir="2700000" algn="tl">
                    <a:srgbClr val="000000">
                      <a:alpha val="43137"/>
                    </a:srgbClr>
                  </a:outerShdw>
                </a:effectLst>
              </a:rPr>
              <a:t>H</a:t>
            </a:r>
            <a:r>
              <a:rPr lang="el-GR" sz="2600" b="1">
                <a:solidFill>
                  <a:srgbClr val="0070C0"/>
                </a:solidFill>
                <a:effectLst>
                  <a:outerShdw blurRad="38100" dist="38100" dir="2700000" algn="tl">
                    <a:srgbClr val="000000">
                      <a:alpha val="43137"/>
                    </a:srgbClr>
                  </a:outerShdw>
                </a:effectLst>
              </a:rPr>
              <a:t>λεκτρική κιθάρα</a:t>
            </a:r>
            <a:endParaRPr lang="en-US" sz="2600" b="1">
              <a:solidFill>
                <a:srgbClr val="0070C0"/>
              </a:solidFill>
              <a:effectLst>
                <a:outerShdw blurRad="38100" dist="38100" dir="2700000" algn="tl">
                  <a:srgbClr val="000000">
                    <a:alpha val="43137"/>
                  </a:srgbClr>
                </a:outerShdw>
              </a:effectLst>
            </a:endParaRPr>
          </a:p>
        </p:txBody>
      </p:sp>
      <p:sp>
        <p:nvSpPr>
          <p:cNvPr id="22" name="TextBox 21"/>
          <p:cNvSpPr txBox="1"/>
          <p:nvPr/>
        </p:nvSpPr>
        <p:spPr>
          <a:xfrm>
            <a:off x="7277096" y="4449573"/>
            <a:ext cx="1676400" cy="892552"/>
          </a:xfrm>
          <a:prstGeom prst="rect">
            <a:avLst/>
          </a:prstGeom>
          <a:noFill/>
        </p:spPr>
        <p:txBody>
          <a:bodyPr wrap="square" rtlCol="0">
            <a:spAutoFit/>
          </a:bodyPr>
          <a:lstStyle/>
          <a:p>
            <a:pPr algn="ctr"/>
            <a:r>
              <a:rPr lang="el-GR" sz="2600" b="1">
                <a:solidFill>
                  <a:srgbClr val="0070C0"/>
                </a:solidFill>
                <a:effectLst>
                  <a:outerShdw blurRad="38100" dist="38100" dir="2700000" algn="tl">
                    <a:srgbClr val="000000">
                      <a:alpha val="43137"/>
                    </a:srgbClr>
                  </a:outerShdw>
                </a:effectLst>
              </a:rPr>
              <a:t>Ηλεκτρικόπιάνο</a:t>
            </a:r>
            <a:endParaRPr lang="en-US" sz="2600" b="1">
              <a:solidFill>
                <a:srgbClr val="0070C0"/>
              </a:solidFill>
              <a:effectLst>
                <a:outerShdw blurRad="38100" dist="38100" dir="2700000" algn="tl">
                  <a:srgbClr val="000000">
                    <a:alpha val="43137"/>
                  </a:srgbClr>
                </a:outerShdw>
              </a:effectLst>
            </a:endParaRPr>
          </a:p>
        </p:txBody>
      </p:sp>
      <p:sp>
        <p:nvSpPr>
          <p:cNvPr id="18" name="Oval Callout 5">
            <a:extLst>
              <a:ext uri="{FF2B5EF4-FFF2-40B4-BE49-F238E27FC236}">
                <a16:creationId xmlns:a16="http://schemas.microsoft.com/office/drawing/2014/main" id="{CB76AA33-2FF9-4FB8-8F99-C3E98B2E415E}"/>
              </a:ext>
            </a:extLst>
          </p:cNvPr>
          <p:cNvSpPr/>
          <p:nvPr/>
        </p:nvSpPr>
        <p:spPr>
          <a:xfrm>
            <a:off x="4305297" y="811736"/>
            <a:ext cx="4648199" cy="1160621"/>
          </a:xfrm>
          <a:prstGeom prst="wedgeEllipseCallout">
            <a:avLst>
              <a:gd name="adj1" fmla="val 54368"/>
              <a:gd name="adj2" fmla="val -4919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a:solidFill>
                  <a:schemeClr val="accent6">
                    <a:lumMod val="75000"/>
                  </a:schemeClr>
                </a:solidFill>
              </a:rPr>
              <a:t>Αυτά είναι τα  όργανα της μουσικής ΡΟΚ!</a:t>
            </a:r>
            <a:endParaRPr lang="en-US" sz="2800" b="1">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P spid="22"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492875"/>
            <a:ext cx="3352800" cy="365125"/>
          </a:xfrm>
        </p:spPr>
        <p:txBody>
          <a:bodyPr/>
          <a:lstStyle/>
          <a:p>
            <a:r>
              <a:rPr lang="el-GR"/>
              <a:t>Εκπαιδευτικό Υλικό Μουσικής ΔΕ, ΥΠΠΑΝ 2020 </a:t>
            </a:r>
            <a:endParaRPr lang="en-US"/>
          </a:p>
        </p:txBody>
      </p:sp>
      <p:sp>
        <p:nvSpPr>
          <p:cNvPr id="5" name="TextBox 4"/>
          <p:cNvSpPr txBox="1"/>
          <p:nvPr/>
        </p:nvSpPr>
        <p:spPr>
          <a:xfrm>
            <a:off x="2286000" y="457200"/>
            <a:ext cx="4343400" cy="707886"/>
          </a:xfrm>
          <a:prstGeom prst="rect">
            <a:avLst/>
          </a:prstGeom>
          <a:noFill/>
        </p:spPr>
        <p:txBody>
          <a:bodyPr wrap="square" rtlCol="0">
            <a:spAutoFit/>
          </a:bodyPr>
          <a:lstStyle/>
          <a:p>
            <a:pPr algn="ctr"/>
            <a:r>
              <a:rPr lang="el-GR" sz="4000" b="1">
                <a:solidFill>
                  <a:schemeClr val="accent3">
                    <a:lumMod val="50000"/>
                  </a:schemeClr>
                </a:solidFill>
                <a:effectLst>
                  <a:outerShdw blurRad="38100" dist="38100" dir="2700000" algn="tl">
                    <a:srgbClr val="000000">
                      <a:alpha val="43137"/>
                    </a:srgbClr>
                  </a:outerShdw>
                </a:effectLst>
              </a:rPr>
              <a:t>Ροκ... τραγούδι!</a:t>
            </a:r>
            <a:endParaRPr lang="en-US" sz="4000" b="1">
              <a:solidFill>
                <a:schemeClr val="accent3">
                  <a:lumMod val="50000"/>
                </a:schemeClr>
              </a:solidFill>
              <a:effectLst>
                <a:outerShdw blurRad="38100" dist="38100" dir="2700000" algn="tl">
                  <a:srgbClr val="000000">
                    <a:alpha val="43137"/>
                  </a:srgbClr>
                </a:outerShdw>
              </a:effectLst>
            </a:endParaRPr>
          </a:p>
        </p:txBody>
      </p:sp>
      <p:sp>
        <p:nvSpPr>
          <p:cNvPr id="6" name="Oval Callout 5"/>
          <p:cNvSpPr/>
          <p:nvPr/>
        </p:nvSpPr>
        <p:spPr>
          <a:xfrm>
            <a:off x="533400" y="1600200"/>
            <a:ext cx="8077200" cy="3962400"/>
          </a:xfrm>
          <a:prstGeom prst="wedgeEllipseCallout">
            <a:avLst>
              <a:gd name="adj1" fmla="val 54368"/>
              <a:gd name="adj2" fmla="val -49198"/>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a:solidFill>
                  <a:schemeClr val="accent3">
                    <a:lumMod val="50000"/>
                  </a:schemeClr>
                </a:solidFill>
              </a:rPr>
              <a:t>Δοκίμασε να τραγουδήσεις το τραγούδι</a:t>
            </a:r>
            <a:r>
              <a:rPr lang="en-US" sz="2800" b="1">
                <a:solidFill>
                  <a:schemeClr val="accent3">
                    <a:lumMod val="50000"/>
                  </a:schemeClr>
                </a:solidFill>
              </a:rPr>
              <a:t> </a:t>
            </a:r>
            <a:r>
              <a:rPr lang="el-GR" sz="2800" b="1">
                <a:solidFill>
                  <a:schemeClr val="accent3">
                    <a:lumMod val="50000"/>
                  </a:schemeClr>
                </a:solidFill>
              </a:rPr>
              <a:t>«</a:t>
            </a:r>
            <a:r>
              <a:rPr lang="en-US" sz="2800" b="1">
                <a:solidFill>
                  <a:schemeClr val="accent3">
                    <a:lumMod val="50000"/>
                  </a:schemeClr>
                </a:solidFill>
              </a:rPr>
              <a:t>Eye of the tiger</a:t>
            </a:r>
            <a:r>
              <a:rPr lang="el-GR" sz="2800" b="1">
                <a:solidFill>
                  <a:schemeClr val="accent3">
                    <a:lumMod val="50000"/>
                  </a:schemeClr>
                </a:solidFill>
              </a:rPr>
              <a:t>»! </a:t>
            </a:r>
            <a:endParaRPr lang="en-US" sz="2800" b="1">
              <a:solidFill>
                <a:schemeClr val="accent3">
                  <a:lumMod val="50000"/>
                </a:schemeClr>
              </a:solidFill>
            </a:endParaRPr>
          </a:p>
          <a:p>
            <a:pPr algn="ctr"/>
            <a:r>
              <a:rPr lang="el-GR" sz="2800" b="1">
                <a:solidFill>
                  <a:schemeClr val="accent3">
                    <a:lumMod val="50000"/>
                  </a:schemeClr>
                </a:solidFill>
              </a:rPr>
              <a:t>Θα το βρεις με τους στίχους στον παρακάτω σύνδεσμο:</a:t>
            </a:r>
          </a:p>
          <a:p>
            <a:pPr algn="ctr"/>
            <a:endParaRPr lang="el-GR" sz="2800" b="1">
              <a:solidFill>
                <a:schemeClr val="accent3">
                  <a:lumMod val="50000"/>
                </a:schemeClr>
              </a:solidFill>
            </a:endParaRPr>
          </a:p>
          <a:p>
            <a:pPr algn="ctr"/>
            <a:r>
              <a:rPr lang="en-US" sz="2400" b="1">
                <a:solidFill>
                  <a:schemeClr val="accent6">
                    <a:lumMod val="50000"/>
                  </a:schemeClr>
                </a:solidFill>
                <a:hlinkClick r:id="rId2">
                  <a:extLst>
                    <a:ext uri="{A12FA001-AC4F-418D-AE19-62706E023703}">
                      <ahyp:hlinkClr xmlns:ahyp="http://schemas.microsoft.com/office/drawing/2018/hyperlinkcolor" val="tx"/>
                    </a:ext>
                  </a:extLst>
                </a:hlinkClick>
              </a:rPr>
              <a:t>https://safeYouTube.net/w/q5TA</a:t>
            </a:r>
            <a:endParaRPr lang="el-GR" sz="2400" b="1">
              <a:solidFill>
                <a:schemeClr val="accent6">
                  <a:lumMod val="50000"/>
                </a:schemeClr>
              </a:solidFill>
            </a:endParaRPr>
          </a:p>
          <a:p>
            <a:pPr algn="ctr"/>
            <a:endParaRPr lang="en-US" sz="2400" b="1">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492875"/>
            <a:ext cx="3352800" cy="365125"/>
          </a:xfrm>
        </p:spPr>
        <p:txBody>
          <a:bodyPr/>
          <a:lstStyle/>
          <a:p>
            <a:r>
              <a:rPr lang="el-GR"/>
              <a:t>Εκπαιδευτικό Υλικό Μουσικής ΔΕ, ΥΠΠΑΝ 2020 </a:t>
            </a:r>
            <a:endParaRPr lang="en-US"/>
          </a:p>
        </p:txBody>
      </p:sp>
      <p:sp>
        <p:nvSpPr>
          <p:cNvPr id="5" name="TextBox 4"/>
          <p:cNvSpPr txBox="1"/>
          <p:nvPr/>
        </p:nvSpPr>
        <p:spPr>
          <a:xfrm>
            <a:off x="152400" y="457200"/>
            <a:ext cx="5867400" cy="1138773"/>
          </a:xfrm>
          <a:prstGeom prst="rect">
            <a:avLst/>
          </a:prstGeom>
          <a:noFill/>
        </p:spPr>
        <p:txBody>
          <a:bodyPr wrap="square" rtlCol="0">
            <a:spAutoFit/>
          </a:bodyPr>
          <a:lstStyle/>
          <a:p>
            <a:r>
              <a:rPr lang="el-GR" sz="4000" b="1">
                <a:solidFill>
                  <a:schemeClr val="accent3">
                    <a:lumMod val="50000"/>
                  </a:schemeClr>
                </a:solidFill>
                <a:effectLst>
                  <a:outerShdw blurRad="38100" dist="38100" dir="2700000" algn="tl">
                    <a:srgbClr val="000000">
                      <a:alpha val="43137"/>
                    </a:srgbClr>
                  </a:outerShdw>
                </a:effectLst>
              </a:rPr>
              <a:t>Ε</a:t>
            </a:r>
            <a:r>
              <a:rPr lang="en-US" sz="4000" b="1">
                <a:solidFill>
                  <a:schemeClr val="accent3">
                    <a:lumMod val="50000"/>
                  </a:schemeClr>
                </a:solidFill>
                <a:effectLst>
                  <a:outerShdw blurRad="38100" dist="38100" dir="2700000" algn="tl">
                    <a:srgbClr val="000000">
                      <a:alpha val="43137"/>
                    </a:srgbClr>
                  </a:outerShdw>
                </a:effectLst>
              </a:rPr>
              <a:t>ye of the tiger </a:t>
            </a:r>
          </a:p>
          <a:p>
            <a:r>
              <a:rPr lang="en-US" sz="2800" b="1">
                <a:solidFill>
                  <a:schemeClr val="accent3">
                    <a:lumMod val="50000"/>
                  </a:schemeClr>
                </a:solidFill>
                <a:effectLst>
                  <a:outerShdw blurRad="38100" dist="38100" dir="2700000" algn="tl">
                    <a:srgbClr val="000000">
                      <a:alpha val="43137"/>
                    </a:srgbClr>
                  </a:outerShdw>
                </a:effectLst>
              </a:rPr>
              <a:t>(Survivor)</a:t>
            </a:r>
          </a:p>
        </p:txBody>
      </p:sp>
      <p:sp>
        <p:nvSpPr>
          <p:cNvPr id="7" name="TextBox 6"/>
          <p:cNvSpPr txBox="1"/>
          <p:nvPr/>
        </p:nvSpPr>
        <p:spPr>
          <a:xfrm>
            <a:off x="304800" y="1828800"/>
            <a:ext cx="5486400" cy="5355312"/>
          </a:xfrm>
          <a:prstGeom prst="rect">
            <a:avLst/>
          </a:prstGeom>
          <a:noFill/>
        </p:spPr>
        <p:txBody>
          <a:bodyPr wrap="square" rtlCol="0">
            <a:spAutoFit/>
          </a:bodyPr>
          <a:lstStyle/>
          <a:p>
            <a:r>
              <a:rPr lang="en-US" err="1">
                <a:solidFill>
                  <a:schemeClr val="accent3">
                    <a:lumMod val="50000"/>
                  </a:schemeClr>
                </a:solidFill>
              </a:rPr>
              <a:t>Risin' up, back on the street</a:t>
            </a:r>
            <a:br>
              <a:rPr lang="en-US" err="1">
                <a:solidFill>
                  <a:schemeClr val="accent3">
                    <a:lumMod val="50000"/>
                  </a:schemeClr>
                </a:solidFill>
              </a:rPr>
            </a:br>
            <a:r>
              <a:rPr lang="en-US" err="1">
                <a:solidFill>
                  <a:schemeClr val="accent3">
                    <a:lumMod val="50000"/>
                  </a:schemeClr>
                </a:solidFill>
              </a:rPr>
              <a:t>Did my time, took my chances</a:t>
            </a:r>
            <a:br>
              <a:rPr lang="en-US" err="1">
                <a:solidFill>
                  <a:schemeClr val="accent3">
                    <a:lumMod val="50000"/>
                  </a:schemeClr>
                </a:solidFill>
              </a:rPr>
            </a:br>
            <a:r>
              <a:rPr lang="en-US" err="1">
                <a:solidFill>
                  <a:schemeClr val="accent3">
                    <a:lumMod val="50000"/>
                  </a:schemeClr>
                </a:solidFill>
              </a:rPr>
              <a:t>Went the distance, now I'm back on my feet</a:t>
            </a:r>
            <a:br>
              <a:rPr lang="en-US" err="1">
                <a:solidFill>
                  <a:schemeClr val="accent3">
                    <a:lumMod val="50000"/>
                  </a:schemeClr>
                </a:solidFill>
              </a:rPr>
            </a:br>
            <a:r>
              <a:rPr lang="en-US" err="1">
                <a:solidFill>
                  <a:schemeClr val="accent3">
                    <a:lumMod val="50000"/>
                  </a:schemeClr>
                </a:solidFill>
              </a:rPr>
              <a:t>Just a man and his will to survive</a:t>
            </a:r>
          </a:p>
          <a:p>
            <a:r>
              <a:rPr lang="en-US">
                <a:solidFill>
                  <a:schemeClr val="accent3">
                    <a:lumMod val="50000"/>
                  </a:schemeClr>
                </a:solidFill>
              </a:rPr>
              <a:t>So many times, it happens too fast</a:t>
            </a:r>
            <a:br>
              <a:rPr lang="en-US">
                <a:solidFill>
                  <a:schemeClr val="accent3">
                    <a:lumMod val="50000"/>
                  </a:schemeClr>
                </a:solidFill>
              </a:rPr>
            </a:br>
            <a:r>
              <a:rPr lang="en-US">
                <a:solidFill>
                  <a:schemeClr val="accent3">
                    <a:lumMod val="50000"/>
                  </a:schemeClr>
                </a:solidFill>
              </a:rPr>
              <a:t>You trade your passion for glory</a:t>
            </a:r>
            <a:br>
              <a:rPr lang="en-US">
                <a:solidFill>
                  <a:schemeClr val="accent3">
                    <a:lumMod val="50000"/>
                  </a:schemeClr>
                </a:solidFill>
              </a:rPr>
            </a:br>
            <a:r>
              <a:rPr lang="en-US">
                <a:solidFill>
                  <a:schemeClr val="accent3">
                    <a:lumMod val="50000"/>
                  </a:schemeClr>
                </a:solidFill>
              </a:rPr>
              <a:t>Don't lose your grip on the dreams of the past</a:t>
            </a:r>
            <a:br>
              <a:rPr lang="en-US">
                <a:solidFill>
                  <a:schemeClr val="accent3">
                    <a:lumMod val="50000"/>
                  </a:schemeClr>
                </a:solidFill>
              </a:rPr>
            </a:br>
            <a:r>
              <a:rPr lang="en-US">
                <a:solidFill>
                  <a:schemeClr val="accent3">
                    <a:lumMod val="50000"/>
                  </a:schemeClr>
                </a:solidFill>
              </a:rPr>
              <a:t>You must fight just to keep them alive</a:t>
            </a:r>
          </a:p>
          <a:p>
            <a:endParaRPr lang="en-US" b="1">
              <a:solidFill>
                <a:schemeClr val="accent3">
                  <a:lumMod val="50000"/>
                </a:schemeClr>
              </a:solidFill>
            </a:endParaRPr>
          </a:p>
          <a:p>
            <a:r>
              <a:rPr lang="en-US" b="1">
                <a:solidFill>
                  <a:schemeClr val="accent3">
                    <a:lumMod val="50000"/>
                  </a:schemeClr>
                </a:solidFill>
              </a:rPr>
              <a:t>CHORUS: </a:t>
            </a:r>
          </a:p>
          <a:p>
            <a:r>
              <a:rPr lang="en-US" b="1">
                <a:solidFill>
                  <a:schemeClr val="accent3">
                    <a:lumMod val="50000"/>
                  </a:schemeClr>
                </a:solidFill>
              </a:rPr>
              <a:t>It's the eye of the tiger, </a:t>
            </a:r>
          </a:p>
          <a:p>
            <a:r>
              <a:rPr lang="en-US" b="1">
                <a:solidFill>
                  <a:schemeClr val="accent3">
                    <a:lumMod val="50000"/>
                  </a:schemeClr>
                </a:solidFill>
              </a:rPr>
              <a:t>it's the thrill of the fight</a:t>
            </a:r>
            <a:br>
              <a:rPr lang="en-US" b="1">
                <a:solidFill>
                  <a:schemeClr val="accent3">
                    <a:lumMod val="50000"/>
                  </a:schemeClr>
                </a:solidFill>
              </a:rPr>
            </a:br>
            <a:r>
              <a:rPr lang="en-US" b="1">
                <a:solidFill>
                  <a:schemeClr val="accent3">
                    <a:lumMod val="50000"/>
                  </a:schemeClr>
                </a:solidFill>
              </a:rPr>
              <a:t>Risin' up to the challenge of our rival</a:t>
            </a:r>
            <a:br>
              <a:rPr lang="en-US" b="1">
                <a:solidFill>
                  <a:schemeClr val="accent3">
                    <a:lumMod val="50000"/>
                  </a:schemeClr>
                </a:solidFill>
              </a:rPr>
            </a:br>
            <a:r>
              <a:rPr lang="en-US" b="1">
                <a:solidFill>
                  <a:schemeClr val="accent3">
                    <a:lumMod val="50000"/>
                  </a:schemeClr>
                </a:solidFill>
              </a:rPr>
              <a:t>And the last known survivor </a:t>
            </a:r>
          </a:p>
          <a:p>
            <a:r>
              <a:rPr lang="en-US" b="1">
                <a:solidFill>
                  <a:schemeClr val="accent3">
                    <a:lumMod val="50000"/>
                  </a:schemeClr>
                </a:solidFill>
              </a:rPr>
              <a:t>stalks his prey in the night</a:t>
            </a:r>
            <a:br>
              <a:rPr lang="en-US" b="1">
                <a:solidFill>
                  <a:schemeClr val="accent3">
                    <a:lumMod val="50000"/>
                  </a:schemeClr>
                </a:solidFill>
              </a:rPr>
            </a:br>
            <a:r>
              <a:rPr lang="en-US" b="1">
                <a:solidFill>
                  <a:schemeClr val="accent3">
                    <a:lumMod val="50000"/>
                  </a:schemeClr>
                </a:solidFill>
              </a:rPr>
              <a:t>And he's watchin' us all </a:t>
            </a:r>
          </a:p>
          <a:p>
            <a:r>
              <a:rPr lang="en-US" b="1">
                <a:solidFill>
                  <a:schemeClr val="accent3">
                    <a:lumMod val="50000"/>
                  </a:schemeClr>
                </a:solidFill>
              </a:rPr>
              <a:t>with the eye of the tiger</a:t>
            </a:r>
          </a:p>
          <a:p>
            <a:endParaRPr lang="en-US" b="1">
              <a:solidFill>
                <a:schemeClr val="accent3">
                  <a:lumMod val="50000"/>
                </a:schemeClr>
              </a:solidFill>
            </a:endParaRPr>
          </a:p>
          <a:p>
            <a:endParaRPr lang="en-US" b="1">
              <a:solidFill>
                <a:schemeClr val="accent3">
                  <a:lumMod val="50000"/>
                </a:schemeClr>
              </a:solidFill>
            </a:endParaRPr>
          </a:p>
        </p:txBody>
      </p:sp>
      <p:sp>
        <p:nvSpPr>
          <p:cNvPr id="8" name="Rectangle 7"/>
          <p:cNvSpPr/>
          <p:nvPr/>
        </p:nvSpPr>
        <p:spPr>
          <a:xfrm>
            <a:off x="4815840" y="1322487"/>
            <a:ext cx="4343400" cy="5078313"/>
          </a:xfrm>
          <a:prstGeom prst="rect">
            <a:avLst/>
          </a:prstGeom>
        </p:spPr>
        <p:txBody>
          <a:bodyPr wrap="square">
            <a:spAutoFit/>
          </a:bodyPr>
          <a:lstStyle/>
          <a:p>
            <a:r>
              <a:rPr lang="en-US">
                <a:solidFill>
                  <a:schemeClr val="accent3">
                    <a:lumMod val="50000"/>
                  </a:schemeClr>
                </a:solidFill>
              </a:rPr>
              <a:t>Face to face, out in the heat</a:t>
            </a:r>
            <a:br>
              <a:rPr lang="en-US">
                <a:solidFill>
                  <a:schemeClr val="accent3">
                    <a:lumMod val="50000"/>
                  </a:schemeClr>
                </a:solidFill>
              </a:rPr>
            </a:br>
            <a:r>
              <a:rPr lang="en-US">
                <a:solidFill>
                  <a:schemeClr val="accent3">
                    <a:lumMod val="50000"/>
                  </a:schemeClr>
                </a:solidFill>
              </a:rPr>
              <a:t>Hangin' tough, stayin' hungry</a:t>
            </a:r>
            <a:br>
              <a:rPr lang="en-US">
                <a:solidFill>
                  <a:schemeClr val="accent3">
                    <a:lumMod val="50000"/>
                  </a:schemeClr>
                </a:solidFill>
              </a:rPr>
            </a:br>
            <a:r>
              <a:rPr lang="en-US">
                <a:solidFill>
                  <a:schemeClr val="accent3">
                    <a:lumMod val="50000"/>
                  </a:schemeClr>
                </a:solidFill>
              </a:rPr>
              <a:t>They stack the odds 'til we take to the street</a:t>
            </a:r>
            <a:br>
              <a:rPr lang="en-US">
                <a:solidFill>
                  <a:schemeClr val="accent3">
                    <a:lumMod val="50000"/>
                  </a:schemeClr>
                </a:solidFill>
              </a:rPr>
            </a:br>
            <a:r>
              <a:rPr lang="en-US">
                <a:solidFill>
                  <a:schemeClr val="accent3">
                    <a:lumMod val="50000"/>
                  </a:schemeClr>
                </a:solidFill>
              </a:rPr>
              <a:t>For the kill with the skill to survive</a:t>
            </a:r>
          </a:p>
          <a:p>
            <a:endParaRPr lang="en-US" b="1">
              <a:solidFill>
                <a:schemeClr val="accent3">
                  <a:lumMod val="50000"/>
                </a:schemeClr>
              </a:solidFill>
            </a:endParaRPr>
          </a:p>
          <a:p>
            <a:r>
              <a:rPr lang="en-US" b="1">
                <a:solidFill>
                  <a:schemeClr val="accent3">
                    <a:lumMod val="50000"/>
                  </a:schemeClr>
                </a:solidFill>
              </a:rPr>
              <a:t>CHORUS: </a:t>
            </a:r>
          </a:p>
          <a:p>
            <a:r>
              <a:rPr lang="en-US" b="1">
                <a:solidFill>
                  <a:schemeClr val="accent3">
                    <a:lumMod val="50000"/>
                  </a:schemeClr>
                </a:solidFill>
              </a:rPr>
              <a:t>It's the eye of the tiger…</a:t>
            </a:r>
          </a:p>
          <a:p>
            <a:endParaRPr lang="en-US" b="1">
              <a:solidFill>
                <a:schemeClr val="accent3">
                  <a:lumMod val="50000"/>
                </a:schemeClr>
              </a:solidFill>
            </a:endParaRPr>
          </a:p>
          <a:p>
            <a:r>
              <a:rPr lang="en-US" err="1">
                <a:solidFill>
                  <a:schemeClr val="accent3">
                    <a:lumMod val="50000"/>
                  </a:schemeClr>
                </a:solidFill>
              </a:rPr>
              <a:t>Risin' up, straight to the top</a:t>
            </a:r>
            <a:br>
              <a:rPr lang="en-US" err="1">
                <a:solidFill>
                  <a:schemeClr val="accent3">
                    <a:lumMod val="50000"/>
                  </a:schemeClr>
                </a:solidFill>
              </a:rPr>
            </a:br>
            <a:r>
              <a:rPr lang="en-US" err="1">
                <a:solidFill>
                  <a:schemeClr val="accent3">
                    <a:lumMod val="50000"/>
                  </a:schemeClr>
                </a:solidFill>
              </a:rPr>
              <a:t>Had the guts, got the glory</a:t>
            </a:r>
            <a:br>
              <a:rPr lang="en-US" err="1">
                <a:solidFill>
                  <a:schemeClr val="accent3">
                    <a:lumMod val="50000"/>
                  </a:schemeClr>
                </a:solidFill>
              </a:rPr>
            </a:br>
            <a:r>
              <a:rPr lang="en-US" err="1">
                <a:solidFill>
                  <a:schemeClr val="accent3">
                    <a:lumMod val="50000"/>
                  </a:schemeClr>
                </a:solidFill>
              </a:rPr>
              <a:t>Went the distance, </a:t>
            </a:r>
          </a:p>
          <a:p>
            <a:r>
              <a:rPr lang="en-US">
                <a:solidFill>
                  <a:schemeClr val="accent3">
                    <a:lumMod val="50000"/>
                  </a:schemeClr>
                </a:solidFill>
              </a:rPr>
              <a:t>now I'm not gonna stop</a:t>
            </a:r>
            <a:br>
              <a:rPr lang="en-US">
                <a:solidFill>
                  <a:schemeClr val="accent3">
                    <a:lumMod val="50000"/>
                  </a:schemeClr>
                </a:solidFill>
              </a:rPr>
            </a:br>
            <a:r>
              <a:rPr lang="en-US">
                <a:solidFill>
                  <a:schemeClr val="accent3">
                    <a:lumMod val="50000"/>
                  </a:schemeClr>
                </a:solidFill>
              </a:rPr>
              <a:t>Just a man and his will to survive</a:t>
            </a:r>
          </a:p>
          <a:p>
            <a:endParaRPr lang="en-US" b="1">
              <a:solidFill>
                <a:schemeClr val="accent3">
                  <a:lumMod val="50000"/>
                </a:schemeClr>
              </a:solidFill>
            </a:endParaRPr>
          </a:p>
          <a:p>
            <a:r>
              <a:rPr lang="en-US" b="1">
                <a:solidFill>
                  <a:schemeClr val="accent3">
                    <a:lumMod val="50000"/>
                  </a:schemeClr>
                </a:solidFill>
              </a:rPr>
              <a:t>CHORUS: </a:t>
            </a:r>
          </a:p>
          <a:p>
            <a:r>
              <a:rPr lang="en-US" b="1">
                <a:solidFill>
                  <a:schemeClr val="accent3">
                    <a:lumMod val="50000"/>
                  </a:schemeClr>
                </a:solidFill>
              </a:rPr>
              <a:t>It's the eye of the tiger…</a:t>
            </a:r>
          </a:p>
          <a:p>
            <a:endParaRPr lang="en-US" b="1">
              <a:solidFill>
                <a:schemeClr val="accent3">
                  <a:lumMod val="50000"/>
                </a:schemeClr>
              </a:solidFill>
            </a:endParaRPr>
          </a:p>
          <a:p>
            <a:r>
              <a:rPr lang="en-US" b="1">
                <a:solidFill>
                  <a:schemeClr val="accent3">
                    <a:lumMod val="50000"/>
                  </a:schemeClr>
                </a:solidFill>
              </a:rPr>
              <a:t>The eye of the tiger…</a:t>
            </a:r>
          </a:p>
        </p:txBody>
      </p:sp>
      <p:pic>
        <p:nvPicPr>
          <p:cNvPr id="24580" name="Picture 4" descr="TIGERS KNOW THEIR BUSINESS: Entrepreneurial MBA alumni hit the ..."/>
          <p:cNvPicPr>
            <a:picLocks noChangeAspect="1" noChangeArrowheads="1"/>
          </p:cNvPicPr>
          <p:nvPr/>
        </p:nvPicPr>
        <p:blipFill>
          <a:blip r:embed="rId2"/>
          <a:srcRect b="20429"/>
          <a:stretch>
            <a:fillRect/>
          </a:stretch>
        </p:blipFill>
        <p:spPr bwMode="auto">
          <a:xfrm>
            <a:off x="3657600" y="381000"/>
            <a:ext cx="1905000" cy="911087"/>
          </a:xfrm>
          <a:prstGeom prst="rect">
            <a:avLst/>
          </a:prstGeom>
          <a:ln>
            <a:noFill/>
          </a:ln>
          <a:effectLst>
            <a:softEdge rad="112500"/>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685800" y="1524000"/>
            <a:ext cx="7696200" cy="4648200"/>
          </a:xfrm>
          <a:prstGeom prst="wedgeRoundRectCallout">
            <a:avLst>
              <a:gd name="adj1" fmla="val -47433"/>
              <a:gd name="adj2" fmla="val -68745"/>
              <a:gd name="adj3" fmla="val 1666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3048000" y="6356350"/>
            <a:ext cx="3276600" cy="365125"/>
          </a:xfrm>
        </p:spPr>
        <p:txBody>
          <a:bodyPr/>
          <a:lstStyle/>
          <a:p>
            <a:r>
              <a:rPr lang="el-GR"/>
              <a:t>Εκπαιδευτικό Υλικό Μουσικής ΔΕ, ΥΠΠΑΝ 2020 </a:t>
            </a:r>
            <a:endParaRPr lang="en-US"/>
          </a:p>
        </p:txBody>
      </p:sp>
      <p:sp>
        <p:nvSpPr>
          <p:cNvPr id="5" name="TextBox 4"/>
          <p:cNvSpPr txBox="1"/>
          <p:nvPr/>
        </p:nvSpPr>
        <p:spPr>
          <a:xfrm>
            <a:off x="1311188" y="631964"/>
            <a:ext cx="6705600" cy="707886"/>
          </a:xfrm>
          <a:prstGeom prst="rect">
            <a:avLst/>
          </a:prstGeom>
          <a:noFill/>
        </p:spPr>
        <p:txBody>
          <a:bodyPr wrap="square" rtlCol="0">
            <a:spAutoFit/>
          </a:bodyPr>
          <a:lstStyle/>
          <a:p>
            <a:pPr algn="ctr"/>
            <a:r>
              <a:rPr lang="el-GR" sz="4000" b="1">
                <a:solidFill>
                  <a:schemeClr val="accent5">
                    <a:lumMod val="75000"/>
                  </a:schemeClr>
                </a:solidFill>
                <a:effectLst>
                  <a:outerShdw blurRad="38100" dist="38100" dir="2700000" algn="tl">
                    <a:srgbClr val="000000">
                      <a:alpha val="43137"/>
                    </a:srgbClr>
                  </a:outerShdw>
                </a:effectLst>
              </a:rPr>
              <a:t>Ροκ... ρυθμός!</a:t>
            </a:r>
            <a:endParaRPr lang="en-US" sz="4000" b="1">
              <a:solidFill>
                <a:schemeClr val="accent5">
                  <a:lumMod val="75000"/>
                </a:schemeClr>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1066800" y="2819400"/>
            <a:ext cx="7194376" cy="2667000"/>
          </a:xfrm>
        </p:spPr>
        <p:txBody>
          <a:bodyPr>
            <a:noAutofit/>
          </a:bodyPr>
          <a:lstStyle/>
          <a:p>
            <a:pPr algn="l"/>
            <a:br>
              <a:rPr lang="el-GR" sz="2200" b="1" dirty="0">
                <a:solidFill>
                  <a:schemeClr val="accent5">
                    <a:lumMod val="50000"/>
                  </a:schemeClr>
                </a:solidFill>
              </a:rPr>
            </a:br>
            <a:r>
              <a:rPr lang="el-GR" sz="2400" b="1" dirty="0">
                <a:solidFill>
                  <a:schemeClr val="accent5">
                    <a:lumMod val="50000"/>
                  </a:schemeClr>
                </a:solidFill>
              </a:rPr>
              <a:t>Α. </a:t>
            </a:r>
            <a:r>
              <a:rPr lang="el-GR" sz="2200" b="1" dirty="0">
                <a:solidFill>
                  <a:schemeClr val="accent5">
                    <a:lumMod val="50000"/>
                  </a:schemeClr>
                </a:solidFill>
              </a:rPr>
              <a:t>Πάρε δύο μεγάλα μολύβια ή δύο ξυλάκια κινέζικου ή δύο ξύλινες κουτάλες ή δύο λεπτά ξυλάκια για να τα χρησιμοποιήσεις σαν επικρουστήρες των ντραμς.</a:t>
            </a:r>
            <a:br>
              <a:rPr lang="el-GR" sz="2200" b="1" dirty="0">
                <a:solidFill>
                  <a:schemeClr val="accent5">
                    <a:lumMod val="50000"/>
                  </a:schemeClr>
                </a:solidFill>
              </a:rPr>
            </a:br>
            <a:r>
              <a:rPr lang="el-GR" sz="2200" b="1" dirty="0">
                <a:solidFill>
                  <a:schemeClr val="accent5">
                    <a:lumMod val="50000"/>
                  </a:schemeClr>
                </a:solidFill>
              </a:rPr>
              <a:t> </a:t>
            </a:r>
            <a:br>
              <a:rPr lang="el-GR" sz="2200" b="1" dirty="0">
                <a:solidFill>
                  <a:schemeClr val="accent5">
                    <a:lumMod val="50000"/>
                  </a:schemeClr>
                </a:solidFill>
              </a:rPr>
            </a:br>
            <a:r>
              <a:rPr lang="el-GR" sz="2400" b="1" dirty="0">
                <a:solidFill>
                  <a:schemeClr val="accent5">
                    <a:lumMod val="50000"/>
                  </a:schemeClr>
                </a:solidFill>
              </a:rPr>
              <a:t>Β. </a:t>
            </a:r>
            <a:r>
              <a:rPr lang="el-GR" sz="2200" b="1" dirty="0">
                <a:solidFill>
                  <a:schemeClr val="accent5">
                    <a:lumMod val="50000"/>
                  </a:schemeClr>
                </a:solidFill>
              </a:rPr>
              <a:t>Βρες δύο αντικείμενα που θα τα χρησιμοποιήσεις σαν τύμπανο (</a:t>
            </a:r>
            <a:r>
              <a:rPr lang="en-US" sz="2200" b="1" dirty="0">
                <a:solidFill>
                  <a:schemeClr val="accent5">
                    <a:lumMod val="50000"/>
                  </a:schemeClr>
                </a:solidFill>
              </a:rPr>
              <a:t>snare drum</a:t>
            </a:r>
            <a:r>
              <a:rPr lang="el-GR" sz="2200" b="1" dirty="0">
                <a:solidFill>
                  <a:schemeClr val="accent5">
                    <a:lumMod val="50000"/>
                  </a:schemeClr>
                </a:solidFill>
              </a:rPr>
              <a:t>)</a:t>
            </a:r>
            <a:r>
              <a:rPr lang="en-US" sz="2200" b="1" dirty="0">
                <a:solidFill>
                  <a:schemeClr val="accent5">
                    <a:lumMod val="50000"/>
                  </a:schemeClr>
                </a:solidFill>
              </a:rPr>
              <a:t> </a:t>
            </a:r>
            <a:r>
              <a:rPr lang="el-GR" sz="2200" b="1" dirty="0">
                <a:solidFill>
                  <a:schemeClr val="accent5">
                    <a:lumMod val="50000"/>
                  </a:schemeClr>
                </a:solidFill>
              </a:rPr>
              <a:t>και δίσκο (</a:t>
            </a:r>
            <a:r>
              <a:rPr lang="en-US" sz="2200" b="1" dirty="0">
                <a:solidFill>
                  <a:schemeClr val="accent5">
                    <a:lumMod val="50000"/>
                  </a:schemeClr>
                </a:solidFill>
              </a:rPr>
              <a:t>hi-hat</a:t>
            </a:r>
            <a:r>
              <a:rPr lang="el-GR" sz="2200" b="1" dirty="0">
                <a:solidFill>
                  <a:schemeClr val="accent5">
                    <a:lumMod val="50000"/>
                  </a:schemeClr>
                </a:solidFill>
              </a:rPr>
              <a:t>) των ντραμς. </a:t>
            </a:r>
            <a:br>
              <a:rPr lang="el-GR" sz="2200" b="1" dirty="0">
                <a:solidFill>
                  <a:schemeClr val="accent5">
                    <a:lumMod val="50000"/>
                  </a:schemeClr>
                </a:solidFill>
              </a:rPr>
            </a:br>
            <a:r>
              <a:rPr lang="el-GR" sz="2200" b="1" dirty="0">
                <a:solidFill>
                  <a:schemeClr val="accent5">
                    <a:lumMod val="50000"/>
                  </a:schemeClr>
                </a:solidFill>
              </a:rPr>
              <a:t>Δες δύο ιδέες στην μεθεπόμενη σελίδα.</a:t>
            </a:r>
            <a:br>
              <a:rPr lang="el-GR" sz="2200" b="1" dirty="0">
                <a:solidFill>
                  <a:schemeClr val="accent5">
                    <a:lumMod val="50000"/>
                  </a:schemeClr>
                </a:solidFill>
              </a:rPr>
            </a:br>
            <a:br>
              <a:rPr lang="el-GR" sz="2200" b="1" dirty="0">
                <a:solidFill>
                  <a:schemeClr val="accent5">
                    <a:lumMod val="50000"/>
                  </a:schemeClr>
                </a:solidFill>
              </a:rPr>
            </a:br>
            <a:r>
              <a:rPr lang="el-GR" sz="2400" b="1" dirty="0">
                <a:solidFill>
                  <a:schemeClr val="accent5">
                    <a:lumMod val="50000"/>
                  </a:schemeClr>
                </a:solidFill>
              </a:rPr>
              <a:t>Γ. </a:t>
            </a:r>
            <a:r>
              <a:rPr lang="el-GR" sz="2200" b="1" dirty="0">
                <a:solidFill>
                  <a:schemeClr val="accent5">
                    <a:lumMod val="50000"/>
                  </a:schemeClr>
                </a:solidFill>
              </a:rPr>
              <a:t>Άκουσε το τραγούδι «</a:t>
            </a:r>
            <a:r>
              <a:rPr lang="en-US" sz="2200" b="1" dirty="0">
                <a:solidFill>
                  <a:schemeClr val="accent5">
                    <a:lumMod val="50000"/>
                  </a:schemeClr>
                </a:solidFill>
              </a:rPr>
              <a:t>Eye of the tiger</a:t>
            </a:r>
            <a:r>
              <a:rPr lang="el-GR" sz="2200" b="1" dirty="0">
                <a:solidFill>
                  <a:schemeClr val="accent5">
                    <a:lumMod val="50000"/>
                  </a:schemeClr>
                </a:solidFill>
              </a:rPr>
              <a:t>»</a:t>
            </a:r>
            <a:r>
              <a:rPr lang="en-US" sz="2200" b="1" dirty="0">
                <a:solidFill>
                  <a:schemeClr val="accent5">
                    <a:lumMod val="50000"/>
                  </a:schemeClr>
                </a:solidFill>
              </a:rPr>
              <a:t> </a:t>
            </a:r>
            <a:r>
              <a:rPr lang="el-GR" sz="2200" b="1" dirty="0">
                <a:solidFill>
                  <a:schemeClr val="accent5">
                    <a:lumMod val="50000"/>
                  </a:schemeClr>
                </a:solidFill>
              </a:rPr>
              <a:t>και </a:t>
            </a:r>
            <a:r>
              <a:rPr lang="el-GR" sz="2200" b="1" dirty="0" err="1">
                <a:solidFill>
                  <a:schemeClr val="accent5">
                    <a:lumMod val="50000"/>
                  </a:schemeClr>
                </a:solidFill>
              </a:rPr>
              <a:t>συνόδευσέ</a:t>
            </a:r>
            <a:r>
              <a:rPr lang="el-GR" sz="2200" b="1" dirty="0">
                <a:solidFill>
                  <a:schemeClr val="accent5">
                    <a:lumMod val="50000"/>
                  </a:schemeClr>
                </a:solidFill>
              </a:rPr>
              <a:t> το με τα αυτοσχέδια ντραμς σου. Θα βρεις τον ρυθμό παρακάτω. </a:t>
            </a:r>
            <a:r>
              <a:rPr lang="el-GR" sz="2400" b="1">
                <a:solidFill>
                  <a:schemeClr val="accent5">
                    <a:lumMod val="50000"/>
                  </a:schemeClr>
                </a:solidFill>
              </a:rPr>
              <a:t>Ξεκίνησε να παίζεις αυτό τον ρυθμό από το 25</a:t>
            </a:r>
            <a:r>
              <a:rPr lang="el-GR" sz="2400" b="1" baseline="30000">
                <a:solidFill>
                  <a:schemeClr val="accent5">
                    <a:lumMod val="50000"/>
                  </a:schemeClr>
                </a:solidFill>
              </a:rPr>
              <a:t>ο</a:t>
            </a:r>
            <a:r>
              <a:rPr lang="el-GR" sz="2400" b="1">
                <a:solidFill>
                  <a:schemeClr val="accent5">
                    <a:lumMod val="50000"/>
                  </a:schemeClr>
                </a:solidFill>
              </a:rPr>
              <a:t> δευτερόλεπτο και μετά.</a:t>
            </a:r>
            <a:br>
              <a:rPr lang="el-GR" sz="2400" b="1">
                <a:solidFill>
                  <a:schemeClr val="accent5">
                    <a:lumMod val="50000"/>
                  </a:schemeClr>
                </a:solidFill>
              </a:rPr>
            </a:br>
            <a:r>
              <a:rPr lang="el-GR" sz="2400" b="1">
                <a:solidFill>
                  <a:schemeClr val="accent5">
                    <a:lumMod val="50000"/>
                  </a:schemeClr>
                </a:solidFill>
              </a:rPr>
              <a:t>  </a:t>
            </a:r>
            <a:br>
              <a:rPr lang="el-GR" sz="2800"/>
            </a:b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8B028A-AAE6-432D-8098-A482EFBCC7E5}"/>
              </a:ext>
            </a:extLst>
          </p:cNvPr>
          <p:cNvSpPr>
            <a:spLocks noGrp="1"/>
          </p:cNvSpPr>
          <p:nvPr>
            <p:ph type="ftr" sz="quarter" idx="11"/>
          </p:nvPr>
        </p:nvSpPr>
        <p:spPr>
          <a:xfrm>
            <a:off x="3124199" y="6373249"/>
            <a:ext cx="3299445" cy="348226"/>
          </a:xfrm>
        </p:spPr>
        <p:txBody>
          <a:bodyPr/>
          <a:lstStyle/>
          <a:p>
            <a:r>
              <a:rPr lang="el-GR"/>
              <a:t>Εκπαιδευτικό Υλικό Μουσικής ΔΕ, ΥΠΠΑΝ 2020 </a:t>
            </a:r>
            <a:endParaRPr lang="en-US"/>
          </a:p>
        </p:txBody>
      </p:sp>
      <p:pic>
        <p:nvPicPr>
          <p:cNvPr id="5" name="Picture 16" descr="Αποτέλεσμα εικόνας για SNARE DRUM WITH STAND TRANSPARENT">
            <a:extLst>
              <a:ext uri="{FF2B5EF4-FFF2-40B4-BE49-F238E27FC236}">
                <a16:creationId xmlns:a16="http://schemas.microsoft.com/office/drawing/2014/main" id="{61A8BA3B-A071-463D-B8A3-BCF2C597E58B}"/>
              </a:ext>
            </a:extLst>
          </p:cNvPr>
          <p:cNvPicPr>
            <a:picLocks noChangeAspect="1" noChangeArrowheads="1"/>
          </p:cNvPicPr>
          <p:nvPr/>
        </p:nvPicPr>
        <p:blipFill>
          <a:blip r:embed="rId2"/>
          <a:stretch>
            <a:fillRect/>
          </a:stretch>
        </p:blipFill>
        <p:spPr bwMode="auto">
          <a:xfrm flipH="1">
            <a:off x="6423645" y="3196235"/>
            <a:ext cx="1916309" cy="3104906"/>
          </a:xfrm>
          <a:prstGeom prst="rect">
            <a:avLst/>
          </a:prstGeom>
          <a:noFill/>
        </p:spPr>
      </p:pic>
      <p:pic>
        <p:nvPicPr>
          <p:cNvPr id="6" name="Picture 18" descr="Αποτέλεσμα εικόνας για HI HAT TRANSPARENT">
            <a:extLst>
              <a:ext uri="{FF2B5EF4-FFF2-40B4-BE49-F238E27FC236}">
                <a16:creationId xmlns:a16="http://schemas.microsoft.com/office/drawing/2014/main" id="{F6AC2831-AA2D-4235-A66A-A94420562867}"/>
              </a:ext>
            </a:extLst>
          </p:cNvPr>
          <p:cNvPicPr>
            <a:picLocks noChangeAspect="1" noChangeArrowheads="1"/>
          </p:cNvPicPr>
          <p:nvPr/>
        </p:nvPicPr>
        <p:blipFill>
          <a:blip r:embed="rId3"/>
          <a:stretch>
            <a:fillRect/>
          </a:stretch>
        </p:blipFill>
        <p:spPr bwMode="auto">
          <a:xfrm flipH="1">
            <a:off x="713338" y="2710338"/>
            <a:ext cx="2223655" cy="4076700"/>
          </a:xfrm>
          <a:prstGeom prst="rect">
            <a:avLst/>
          </a:prstGeom>
          <a:noFill/>
        </p:spPr>
      </p:pic>
      <p:sp>
        <p:nvSpPr>
          <p:cNvPr id="7" name="Callout: Down Arrow 6">
            <a:extLst>
              <a:ext uri="{FF2B5EF4-FFF2-40B4-BE49-F238E27FC236}">
                <a16:creationId xmlns:a16="http://schemas.microsoft.com/office/drawing/2014/main" id="{BF61D7DF-FB0C-4278-B559-DCD2E87D6808}"/>
              </a:ext>
            </a:extLst>
          </p:cNvPr>
          <p:cNvSpPr/>
          <p:nvPr/>
        </p:nvSpPr>
        <p:spPr>
          <a:xfrm>
            <a:off x="381000" y="1447800"/>
            <a:ext cx="2238895" cy="1378630"/>
          </a:xfrm>
          <a:prstGeom prst="downArrowCallou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a:solidFill>
                  <a:schemeClr val="tx1"/>
                </a:solidFill>
              </a:rPr>
              <a:t>Δίσκοι</a:t>
            </a:r>
          </a:p>
          <a:p>
            <a:pPr algn="ctr"/>
            <a:r>
              <a:rPr lang="el-GR" sz="2800" b="1">
                <a:solidFill>
                  <a:schemeClr val="tx1"/>
                </a:solidFill>
              </a:rPr>
              <a:t>(</a:t>
            </a:r>
            <a:r>
              <a:rPr lang="en-US" sz="2800" b="1">
                <a:solidFill>
                  <a:schemeClr val="tx1"/>
                </a:solidFill>
              </a:rPr>
              <a:t>hi-hat)</a:t>
            </a:r>
          </a:p>
        </p:txBody>
      </p:sp>
      <p:sp>
        <p:nvSpPr>
          <p:cNvPr id="8" name="Callout: Down Arrow 7">
            <a:extLst>
              <a:ext uri="{FF2B5EF4-FFF2-40B4-BE49-F238E27FC236}">
                <a16:creationId xmlns:a16="http://schemas.microsoft.com/office/drawing/2014/main" id="{B0E41BA9-087C-4A16-8D35-AE25E6567FE2}"/>
              </a:ext>
            </a:extLst>
          </p:cNvPr>
          <p:cNvSpPr/>
          <p:nvPr/>
        </p:nvSpPr>
        <p:spPr>
          <a:xfrm>
            <a:off x="6207009" y="1605664"/>
            <a:ext cx="2575560" cy="1518463"/>
          </a:xfrm>
          <a:prstGeom prst="downArrowCallou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a:solidFill>
                  <a:schemeClr val="tx1"/>
                </a:solidFill>
              </a:rPr>
              <a:t>Ταμπούρο</a:t>
            </a:r>
          </a:p>
          <a:p>
            <a:pPr algn="ctr"/>
            <a:r>
              <a:rPr lang="el-GR" sz="2800" b="1">
                <a:solidFill>
                  <a:schemeClr val="tx1"/>
                </a:solidFill>
              </a:rPr>
              <a:t>(</a:t>
            </a:r>
            <a:r>
              <a:rPr lang="en-US" sz="2800" b="1">
                <a:solidFill>
                  <a:schemeClr val="tx1"/>
                </a:solidFill>
              </a:rPr>
              <a:t>snare drum)</a:t>
            </a:r>
          </a:p>
        </p:txBody>
      </p:sp>
      <p:sp>
        <p:nvSpPr>
          <p:cNvPr id="9" name="Oval Callout 34">
            <a:extLst>
              <a:ext uri="{FF2B5EF4-FFF2-40B4-BE49-F238E27FC236}">
                <a16:creationId xmlns:a16="http://schemas.microsoft.com/office/drawing/2014/main" id="{876B86A2-857B-40A6-B27B-D7436611D9B5}"/>
              </a:ext>
            </a:extLst>
          </p:cNvPr>
          <p:cNvSpPr/>
          <p:nvPr/>
        </p:nvSpPr>
        <p:spPr>
          <a:xfrm>
            <a:off x="1981200" y="103158"/>
            <a:ext cx="5400600" cy="1518463"/>
          </a:xfrm>
          <a:prstGeom prst="wedgeEllipseCallout">
            <a:avLst>
              <a:gd name="adj1" fmla="val -62984"/>
              <a:gd name="adj2" fmla="val -3876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a:solidFill>
                  <a:schemeClr val="accent1">
                    <a:lumMod val="75000"/>
                  </a:schemeClr>
                </a:solidFill>
              </a:rPr>
              <a:t>Ίσως να βρήκες κάποιες άγνωστες λέξεις στην οδηγία…</a:t>
            </a:r>
            <a:endParaRPr lang="en-US" sz="2400" b="1">
              <a:solidFill>
                <a:schemeClr val="accent1">
                  <a:lumMod val="75000"/>
                </a:schemeClr>
              </a:solidFill>
            </a:endParaRPr>
          </a:p>
        </p:txBody>
      </p:sp>
      <p:pic>
        <p:nvPicPr>
          <p:cNvPr id="2050" name="Picture 2" descr="Drum Sticks - Maple">
            <a:extLst>
              <a:ext uri="{FF2B5EF4-FFF2-40B4-BE49-F238E27FC236}">
                <a16:creationId xmlns:a16="http://schemas.microsoft.com/office/drawing/2014/main" id="{DB93A54B-AC68-4078-94A6-7419D9B16EA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72271" y="2836934"/>
            <a:ext cx="1916309" cy="1916309"/>
          </a:xfrm>
          <a:prstGeom prst="rect">
            <a:avLst/>
          </a:prstGeom>
          <a:noFill/>
          <a:extLst>
            <a:ext uri="{909E8E84-426E-40DD-AFC4-6F175D3DCCD1}">
              <a14:hiddenFill xmlns:a14="http://schemas.microsoft.com/office/drawing/2010/main">
                <a:solidFill>
                  <a:srgbClr val="FFFFFF"/>
                </a:solidFill>
              </a14:hiddenFill>
            </a:ext>
          </a:extLst>
        </p:spPr>
      </p:pic>
      <p:sp>
        <p:nvSpPr>
          <p:cNvPr id="10" name="Callout: Up Arrow 9">
            <a:extLst>
              <a:ext uri="{FF2B5EF4-FFF2-40B4-BE49-F238E27FC236}">
                <a16:creationId xmlns:a16="http://schemas.microsoft.com/office/drawing/2014/main" id="{A3AF3929-6113-490A-84CC-606B15C32551}"/>
              </a:ext>
            </a:extLst>
          </p:cNvPr>
          <p:cNvSpPr/>
          <p:nvPr/>
        </p:nvSpPr>
        <p:spPr>
          <a:xfrm>
            <a:off x="3572271" y="4417634"/>
            <a:ext cx="2397009" cy="1066800"/>
          </a:xfrm>
          <a:prstGeom prst="up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a:solidFill>
                  <a:schemeClr val="tx1"/>
                </a:solidFill>
              </a:rPr>
              <a:t>Επικρουστήρες</a:t>
            </a:r>
          </a:p>
        </p:txBody>
      </p:sp>
    </p:spTree>
    <p:extLst>
      <p:ext uri="{BB962C8B-B14F-4D97-AF65-F5344CB8AC3E}">
        <p14:creationId xmlns:p14="http://schemas.microsoft.com/office/powerpoint/2010/main" val="3394300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3.14"/>
  <p:tag name="AS_TITLE" val="Aspose.Slides for .NET 2.0"/>
  <p:tag name="AS_VERSION" val="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TotalTime>
  <Words>847</Words>
  <Application>Microsoft Office PowerPoint</Application>
  <PresentationFormat>On-screen Show (4:3)</PresentationFormat>
  <Paragraphs>98</Paragraphs>
  <Slides>11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Α. Πάρε δύο μεγάλα μολύβια ή δύο ξυλάκια κινέζικου ή δύο ξύλινες κουτάλες ή δύο λεπτά ξυλάκια για να τα χρησιμοποιήσεις σαν επικρουστήρες των ντραμς.   Β. Βρες δύο αντικείμενα που θα τα χρησιμοποιήσεις σαν τύμπανο (snare drum) και δίσκο (hi-hat) των ντραμς.  Δες δύο ιδέες στην μεθεπόμενη σελίδα.  Γ. Άκουσε το τραγούδι «Eye of the tiger» και συνόδευσέ το με τα αυτοσχέδια ντραμς σου. Θα βρεις τον ρυθμό παρακάτω. Ξεκίνησε να παίζεις αυτό τον ρυθμό από το 25ο δευτερόλεπτο και μετά.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Maria Kasinou</cp:lastModifiedBy>
  <cp:revision>188</cp:revision>
  <dcterms:created xsi:type="dcterms:W3CDTF">2006-08-16T00:00:00Z</dcterms:created>
  <dcterms:modified xsi:type="dcterms:W3CDTF">2020-05-10T09:29:17Z</dcterms:modified>
</cp:coreProperties>
</file>